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00797671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00797671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00797671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00797671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00797671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00797671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00797671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00797671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00797671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00797671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00797671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00797671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00797671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00797671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00797671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d00797671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00797671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00797671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00797671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00797671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fc79584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fc79584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fc79584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fc79584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00797671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d00797671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d0079767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d0079767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00797671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0079767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00797671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00797671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00797671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00797671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00797671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00797671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00797671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00797671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00797671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00797671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hyperlink" Target="https://www.unesco.it/it/news/giornata-internazionale-della-lingua-madre-2026-evento-online-organizzato-dalle-scuole-italiane-associate-unesco-aspnet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hyperlink" Target="https://www.comune.bologna.it/novita/notizie/giornata-internazionale-lingua-madre-202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216450" y="4602450"/>
            <a:ext cx="1854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fonte dell'immagine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712525"/>
            <a:ext cx="8520600" cy="3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528625" y="961950"/>
            <a:ext cx="30564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chemeClr val="dk2"/>
                </a:solidFill>
              </a:rPr>
              <a:t>FASE 3 bis.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606060"/>
                </a:solidFill>
              </a:rPr>
              <a:t>S</a:t>
            </a:r>
            <a:r>
              <a:rPr b="1" lang="it" sz="2100">
                <a:solidFill>
                  <a:srgbClr val="606060"/>
                </a:solidFill>
              </a:rPr>
              <a:t>tampa di un fascicolo con i file caricati in Classroom da ciascuno studente (alcuni esempi nelle slides che seguono).</a:t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11" name="Google Shape;111;p2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652" y="0"/>
            <a:ext cx="36862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47" y="25850"/>
            <a:ext cx="36264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 title="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123" y="25850"/>
            <a:ext cx="36937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5355425" y="3600900"/>
            <a:ext cx="2759100" cy="1497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R., che in casa “vive” due lingue del Pakistan, Urdu e Punjabi, ha rispettato la consegna, non solo inserendo nel file la doppia versione Roman Urdu-Italiano, ma anche chiedendo alla madre di scrivere la favola nei caratteri originari Urdu (di derivazione arabo-persiana).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R. ha preferito non leggere in Urdu.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4553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 title="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210" y="152400"/>
            <a:ext cx="344553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3619113" y="195575"/>
            <a:ext cx="1899900" cy="1719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Grazie ad A., la riflessione si è soffermata anche sulle varianti dialettali della lingua italiana, un patrimonio familiare che si sta perdendo. A. stesso ha affermato che capisce il dialetto, ma non lo sa parlare.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26" name="Google Shape;126;p24"/>
          <p:cNvCxnSpPr>
            <a:stCxn id="125" idx="2"/>
            <a:endCxn id="123" idx="3"/>
          </p:cNvCxnSpPr>
          <p:nvPr/>
        </p:nvCxnSpPr>
        <p:spPr>
          <a:xfrm flipH="1">
            <a:off x="3597963" y="1915475"/>
            <a:ext cx="971100" cy="656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24"/>
          <p:cNvSpPr txBox="1"/>
          <p:nvPr/>
        </p:nvSpPr>
        <p:spPr>
          <a:xfrm>
            <a:off x="3622050" y="4050500"/>
            <a:ext cx="1899900" cy="888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M. ha letto in rumeno la “sua” filastrocca, con scioltezza e con un certo orgoglio.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28" name="Google Shape;128;p24"/>
          <p:cNvCxnSpPr>
            <a:stCxn id="127" idx="0"/>
            <a:endCxn id="124" idx="1"/>
          </p:cNvCxnSpPr>
          <p:nvPr/>
        </p:nvCxnSpPr>
        <p:spPr>
          <a:xfrm flipH="1" rot="10800000">
            <a:off x="4572000" y="2571800"/>
            <a:ext cx="968100" cy="147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1096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 title="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941" y="178250"/>
            <a:ext cx="342399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3725613" y="208500"/>
            <a:ext cx="1766100" cy="1350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N., la cui mamma è originaria del Portogallo, ha cercato una storia che rappresentasse questa origine, ma ha ammesso che in casa non si parla il portoghese.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3658725" y="3704275"/>
            <a:ext cx="1899900" cy="1286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La scelta originale di A. è stata quella di condividere una fiaba scritta dal babbo per un compito scolastico, quando aveva circa la sua stessa età: un autentico esempio di “lingua padre”!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37" name="Google Shape;137;p25"/>
          <p:cNvCxnSpPr>
            <a:stCxn id="135" idx="2"/>
            <a:endCxn id="133" idx="3"/>
          </p:cNvCxnSpPr>
          <p:nvPr/>
        </p:nvCxnSpPr>
        <p:spPr>
          <a:xfrm flipH="1">
            <a:off x="3663363" y="1559100"/>
            <a:ext cx="945300" cy="101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5"/>
          <p:cNvCxnSpPr>
            <a:stCxn id="136" idx="0"/>
            <a:endCxn id="134" idx="1"/>
          </p:cNvCxnSpPr>
          <p:nvPr/>
        </p:nvCxnSpPr>
        <p:spPr>
          <a:xfrm flipH="1" rot="10800000">
            <a:off x="4608675" y="2597575"/>
            <a:ext cx="945300" cy="110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450" y="152400"/>
            <a:ext cx="344161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 title="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316" y="120100"/>
            <a:ext cx="343677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1166050" y="3794750"/>
            <a:ext cx="2649300" cy="109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M. ha scelto una famosa fiaba europea che viene narrata in tutto il mondo, quindi anche in Marocco; la mamma si è poi prestata a scriverla in arabo. M. ha ammesso che non sa leggere l’arabo e lo parla pure poco.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 title="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25" y="152400"/>
            <a:ext cx="34143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 title="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700" y="152400"/>
            <a:ext cx="345524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5336975" y="1856225"/>
            <a:ext cx="2726700" cy="825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M. ha riassunto fino all’osso un racconto africano molto popolare, di cui ha preferito non riportare la versione wolof, né scritta né orale.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5336975" y="3617575"/>
            <a:ext cx="2726700" cy="1140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D. ha rispettato la consegna scegliendo una favola che rappresenta le radici del padre; ne ha poi presentato la versione sia scritta che orale in spagnolo, la seconda lingua studiata a scuola.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54" name="Google Shape;154;p27"/>
          <p:cNvCxnSpPr>
            <a:stCxn id="152" idx="0"/>
          </p:cNvCxnSpPr>
          <p:nvPr/>
        </p:nvCxnSpPr>
        <p:spPr>
          <a:xfrm rot="10800000">
            <a:off x="6693125" y="1623725"/>
            <a:ext cx="7200" cy="23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27"/>
          <p:cNvCxnSpPr>
            <a:endCxn id="153" idx="0"/>
          </p:cNvCxnSpPr>
          <p:nvPr/>
        </p:nvCxnSpPr>
        <p:spPr>
          <a:xfrm>
            <a:off x="4070825" y="2571775"/>
            <a:ext cx="2629500" cy="1045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 title="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8250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 title="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301" y="152400"/>
            <a:ext cx="347288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7333650" y="1473300"/>
            <a:ext cx="1704900" cy="2196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J. ha una doppia origine davvero “ricca”, dato che la mamma è rumena e il papà è indiano; tuttavia, ha ammesso che ha uno scarso rapporto con le origini del padre, mentre capisce e parla il rumeno (però non lo sa scrivere e lo legge con difficoltà).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title="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4161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title="1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410" y="152400"/>
            <a:ext cx="342883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7327650" y="1782600"/>
            <a:ext cx="1704900" cy="1695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A. </a:t>
            </a:r>
            <a:r>
              <a:rPr lang="it" sz="1100">
                <a:solidFill>
                  <a:schemeClr val="dk2"/>
                </a:solidFill>
              </a:rPr>
              <a:t>ha rispettato la consegna, ma ha preferito non leggere in rumeno, lingua che, però, parla e capisce (i viaggi in Romania per trovare i propri parenti, o viceversa, sono abituali).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 title="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5" y="126550"/>
            <a:ext cx="345038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 title="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381" y="152400"/>
            <a:ext cx="345621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5596388" y="2629950"/>
            <a:ext cx="2242200" cy="1946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K. ha fatto una scelta azzeccata per il contenuto, tuttavia ha preferito non presentare la versione in wolof, né scritta né tantomeno orale, pur comprendendolo bene e parlandolo un po’ (anche lei, con la famiglia, compie periodicamente viaggi in Senegal per andare a trovare i parenti).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OSSERVAZIONI FINALI NARRATOLOGICHE</a:t>
            </a:r>
            <a:endParaRPr b="1"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" sz="2100"/>
              <a:t>Nonostante l’unità didattica sulla fiaba fosse praticamente conclusa, gli alunni, nella scelta di una storia di famiglia, si sono rivolti anche a testi che non appartengono al genere, il che è imputabile a vari motivi, dalla negligenza nel rispetto della consegna all’imperativo affettivo.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" sz="2100"/>
              <a:t>È stata fatta esperienza della teoria per cui certe storie sono raccontate in tutto il mondo, vuoi per il ripetersi di </a:t>
            </a:r>
            <a:r>
              <a:rPr i="1" lang="it" sz="2100"/>
              <a:t>topoi</a:t>
            </a:r>
            <a:r>
              <a:rPr lang="it" sz="2100"/>
              <a:t> narrativi universali, vuoi per la celebrità cui sono assurti alcuni testi come, ad esempio, “I vestiti nuovi dell’imperatore”.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/>
              <a:t>PROGETTAZIONE</a:t>
            </a:r>
            <a:endParaRPr b="1" sz="292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606060"/>
                </a:solidFill>
              </a:rPr>
              <a:t>TITOLO: le nostre “fiabe” di famiglia</a:t>
            </a:r>
            <a:endParaRPr b="1" sz="23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606060"/>
                </a:solidFill>
              </a:rPr>
              <a:t>DISCIPLINE COINVOLTE: lingua italiana, educazione civica (prof.ssa Parenti)</a:t>
            </a:r>
            <a:endParaRPr b="1" sz="23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606060"/>
                </a:solidFill>
              </a:rPr>
              <a:t>CLASSE: I C secondaria di I grado “R. Gessi” SPV (17 alunni di cui 9 con background familiare migratorio)</a:t>
            </a:r>
            <a:endParaRPr b="1" sz="23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606060"/>
                </a:solidFill>
              </a:rPr>
              <a:t>DURATA: 2 ore per la restituzione orale di un’attività assegnata per casa, 2 ore per la realizzazione dei prodotti finali</a:t>
            </a:r>
            <a:endParaRPr b="1" sz="23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OSSERVAZIONI FINALI LINGUISTICHE</a:t>
            </a:r>
            <a:endParaRPr b="1"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958075"/>
            <a:ext cx="8520600" cy="41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/>
              <a:t>Nella maggior parte dei casi, da parte degli alunni con background familiare migratorio è emersa una certa reticenza, se non proprio ignoranza, nel parlare nella lingua del Paese di origine dei genitori. Questo può essere dovuto a varie cause, di seguito elencate: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I 9 alunni della classe con background familiare migratorio sono tutti di seconda generazione (solo uno di loro è nato all’estero, ma è giunto in Italia durante la prima infanzia).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In 2 casi, solo uno dei genitori è immigrato, mentre l’altro è italiano.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In 3 nuclei familiari di provenienza totalmente internazionale, uno o entrambi i genitori hanno acquisito anche la cittadinanza italiana, il che può avere influito sull’esposizione dalla nascita alla lingua materna.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Infine, tralasciando l’aspetto della letto-scrittura, e al netto delle variabili caratteriali, si registra oggettivamente che la discriminante nel parlare volentieri e senza imbarazzo nella lingua dei genitori sembra esserne la provenienza: chi nella classe ha un’origine familiare rumena mostra un rapporto più sereno e confidente con la lingua madre rispetto a chi ha genitori provenienti dal continente africano o dal subcontinente indiano (verifica ed eziologia di tale dato sono in sospeso).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4095500" y="124500"/>
            <a:ext cx="49884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700">
                <a:solidFill>
                  <a:schemeClr val="lt1"/>
                </a:solidFill>
              </a:rPr>
              <a:t>Se non possiedi la struttura della tua lingua, non sei in grado di imparare le altre (Cesare Segre)</a:t>
            </a:r>
            <a:endParaRPr i="1" sz="1700">
              <a:solidFill>
                <a:schemeClr val="lt1"/>
              </a:solidFill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7494350" y="1255300"/>
            <a:ext cx="14538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u="sng">
                <a:solidFill>
                  <a:srgbClr val="C27BA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 dell'immagine</a:t>
            </a:r>
            <a:endParaRPr>
              <a:solidFill>
                <a:srgbClr val="C27BA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/>
              <a:t>PROGETTAZIONE</a:t>
            </a:r>
            <a:endParaRPr b="1" sz="2920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712525"/>
            <a:ext cx="8520600" cy="4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00">
                <a:solidFill>
                  <a:srgbClr val="606060"/>
                </a:solidFill>
              </a:rPr>
              <a:t>PRE-REQUISITI CONTENUTISTICI: conoscenza del genere “fiaba”</a:t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rgbClr val="606060"/>
                </a:solidFill>
              </a:rPr>
              <a:t>OBIETTIVI DIDATTICI: </a:t>
            </a:r>
            <a:endParaRPr b="1" sz="1400">
              <a:solidFill>
                <a:srgbClr val="60606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1400"/>
              <a:buChar char="●"/>
            </a:pPr>
            <a:r>
              <a:rPr b="1" lang="it" sz="1400" u="sng">
                <a:solidFill>
                  <a:srgbClr val="606060"/>
                </a:solidFill>
              </a:rPr>
              <a:t>Dal curricolo di Lingua italiana per le classi prime</a:t>
            </a:r>
            <a:r>
              <a:rPr b="1" lang="it" sz="1400">
                <a:solidFill>
                  <a:srgbClr val="606060"/>
                </a:solidFill>
              </a:rPr>
              <a:t>: interagire in modo collaborativo in una conversazione; narrare esperienze, eventi e trame selezionando le informazioni significative; leggere ad alta voce in modo espressivo testi noti, usando pause e intonazioni, permettendo a chi ascolta di capire. </a:t>
            </a:r>
            <a:endParaRPr b="1" sz="1400">
              <a:solidFill>
                <a:srgbClr val="60606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400"/>
              <a:buChar char="●"/>
            </a:pPr>
            <a:r>
              <a:rPr b="1" lang="it" sz="1400" u="sng">
                <a:solidFill>
                  <a:srgbClr val="606060"/>
                </a:solidFill>
              </a:rPr>
              <a:t>Dal curricolo di Educazione civica</a:t>
            </a:r>
            <a:r>
              <a:rPr b="1" lang="it" sz="1400">
                <a:solidFill>
                  <a:srgbClr val="606060"/>
                </a:solidFill>
              </a:rPr>
              <a:t>: saper utilizzare le App, per produrre elaborati e moduli;  riconoscere la complessità e la dignità di ogni identità culturale.</a:t>
            </a:r>
            <a:endParaRPr b="1" sz="1400">
              <a:solidFill>
                <a:srgbClr val="60606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400"/>
              <a:buChar char="●"/>
            </a:pPr>
            <a:r>
              <a:rPr b="1" lang="it" sz="1400" u="sng">
                <a:solidFill>
                  <a:srgbClr val="606060"/>
                </a:solidFill>
              </a:rPr>
              <a:t>Dal curricolo dell’Orientamento</a:t>
            </a:r>
            <a:r>
              <a:rPr b="1" lang="it" sz="1400">
                <a:solidFill>
                  <a:srgbClr val="606060"/>
                </a:solidFill>
              </a:rPr>
              <a:t>: attivare comportamenti positivi finalizzati al raggiungimento di una migliore conoscenza di sé e al raggiungimento di autostima; confrontarsi con coetanei e adulti scambiandosi sentimenti, riflessioni e valutazioni; essere consapevole della propria identità. </a:t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00">
                <a:solidFill>
                  <a:srgbClr val="606060"/>
                </a:solidFill>
              </a:rPr>
              <a:t>COMPETENZE-CHIAVE: alfabetica-funzionale; digitale; sociale e civica in materia di cittadinanza; imprenditoriale.</a:t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1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/>
              <a:t>PROGETTAZIONE</a:t>
            </a:r>
            <a:endParaRPr b="1" sz="292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712525"/>
            <a:ext cx="8520600" cy="42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606060"/>
                </a:solidFill>
              </a:rPr>
              <a:t>CONTENUTI: il genere “fiaba” in ottica interculturale</a:t>
            </a:r>
            <a:endParaRPr b="1" sz="16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606060"/>
                </a:solidFill>
              </a:rPr>
              <a:t>METODOLOGIA: ricerca individuale “in famiglia”, socializzazione di letture, discussione guidata, realizzazione di cartelloni e altri “prodotti”</a:t>
            </a:r>
            <a:endParaRPr b="1" sz="16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606060"/>
                </a:solidFill>
              </a:rPr>
              <a:t>STRUMENTI: digital board, Documenti Google, Classroom, materiali per i prodotti finali</a:t>
            </a:r>
            <a:endParaRPr b="1" sz="16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606060"/>
                </a:solidFill>
              </a:rPr>
              <a:t>MODALITÀ DI RESTITUZIONE: </a:t>
            </a:r>
            <a:endParaRPr b="1" sz="1600">
              <a:solidFill>
                <a:srgbClr val="60606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1600"/>
              <a:buChar char="●"/>
            </a:pPr>
            <a:r>
              <a:rPr b="1" lang="it" sz="1600">
                <a:solidFill>
                  <a:srgbClr val="606060"/>
                </a:solidFill>
              </a:rPr>
              <a:t>condivisione delle storie di famiglia precedentemente consegnate in un compito su Classroom; </a:t>
            </a:r>
            <a:endParaRPr b="1" sz="1600">
              <a:solidFill>
                <a:srgbClr val="60606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600"/>
              <a:buChar char="●"/>
            </a:pPr>
            <a:r>
              <a:rPr b="1" lang="it" sz="1600">
                <a:solidFill>
                  <a:srgbClr val="606060"/>
                </a:solidFill>
              </a:rPr>
              <a:t>"intervista" sui motivi della scelta e sulla presenza di un'eventuale versione in lingua diversa da quella italiana codificata; </a:t>
            </a:r>
            <a:endParaRPr b="1" sz="1600">
              <a:solidFill>
                <a:srgbClr val="60606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600"/>
              <a:buChar char="●"/>
            </a:pPr>
            <a:r>
              <a:rPr b="1" lang="it" sz="1600">
                <a:solidFill>
                  <a:srgbClr val="606060"/>
                </a:solidFill>
              </a:rPr>
              <a:t>riflessione sul rapporto con la propria lingua madre, anche nelle sue varianti dialettali.</a:t>
            </a:r>
            <a:endParaRPr b="1" sz="16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1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/>
              <a:t>PROGETTAZIONE</a:t>
            </a:r>
            <a:endParaRPr b="1" sz="2920"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712525"/>
            <a:ext cx="8520600" cy="4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606060"/>
                </a:solidFill>
              </a:rPr>
              <a:t>CRITERI DI VALUTAZIONE: </a:t>
            </a:r>
            <a:endParaRPr b="1" sz="1900">
              <a:solidFill>
                <a:srgbClr val="60606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1900"/>
              <a:buChar char="●"/>
            </a:pPr>
            <a:r>
              <a:rPr b="1" lang="it" sz="1900">
                <a:solidFill>
                  <a:srgbClr val="606060"/>
                </a:solidFill>
              </a:rPr>
              <a:t>cura del file caricato in Classroom con rispetto della consegna; </a:t>
            </a:r>
            <a:endParaRPr b="1" sz="1900">
              <a:solidFill>
                <a:srgbClr val="60606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900"/>
              <a:buChar char="●"/>
            </a:pPr>
            <a:r>
              <a:rPr b="1" lang="it" sz="1900">
                <a:solidFill>
                  <a:srgbClr val="606060"/>
                </a:solidFill>
              </a:rPr>
              <a:t>capacità espositiva.</a:t>
            </a:r>
            <a:endParaRPr b="1" sz="19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606060"/>
                </a:solidFill>
              </a:rPr>
              <a:t>PRODOTTI FINALI (appesi in aula): </a:t>
            </a:r>
            <a:endParaRPr b="1" sz="1900">
              <a:solidFill>
                <a:srgbClr val="60606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ts val="1900"/>
              <a:buChar char="●"/>
            </a:pPr>
            <a:r>
              <a:rPr b="1" lang="it" sz="1900">
                <a:solidFill>
                  <a:srgbClr val="606060"/>
                </a:solidFill>
              </a:rPr>
              <a:t>indicazione delle origini familiari nel planisfero politico; </a:t>
            </a:r>
            <a:endParaRPr b="1" sz="1900">
              <a:solidFill>
                <a:srgbClr val="60606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900"/>
              <a:buChar char="●"/>
            </a:pPr>
            <a:r>
              <a:rPr b="1" lang="it" sz="1900">
                <a:solidFill>
                  <a:srgbClr val="606060"/>
                </a:solidFill>
              </a:rPr>
              <a:t>realizzazione di un cartello più piccolo con l’indicazione dell’origine delle “fiabe” scelte da parte di ciascun alunno; </a:t>
            </a:r>
            <a:endParaRPr b="1" sz="1900">
              <a:solidFill>
                <a:srgbClr val="60606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900"/>
              <a:buChar char="●"/>
            </a:pPr>
            <a:r>
              <a:rPr b="1" lang="it" sz="1900">
                <a:solidFill>
                  <a:srgbClr val="606060"/>
                </a:solidFill>
              </a:rPr>
              <a:t>stampa di un fascicolo con i file caricati in Classroom da ciascuno studente, in modo da creare una piccola antologia.</a:t>
            </a:r>
            <a:endParaRPr b="1" sz="19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1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/>
              <a:t>FASE 1</a:t>
            </a:r>
            <a:endParaRPr b="1" sz="2920"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712525"/>
            <a:ext cx="8520600" cy="3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it" sz="1850">
                <a:solidFill>
                  <a:srgbClr val="1F1F1F"/>
                </a:solidFill>
              </a:rPr>
              <a:t>COMPITO IN CLASSROOM.</a:t>
            </a:r>
            <a:endParaRPr b="1" sz="1850">
              <a:solidFill>
                <a:srgbClr val="1F1F1F"/>
              </a:solidFill>
            </a:endParaRPr>
          </a:p>
          <a:p>
            <a:pPr indent="-333375" lvl="0" marL="457200" rtl="0" algn="l">
              <a:spcBef>
                <a:spcPts val="1100"/>
              </a:spcBef>
              <a:spcAft>
                <a:spcPts val="0"/>
              </a:spcAft>
              <a:buClr>
                <a:srgbClr val="1F1F1F"/>
              </a:buClr>
              <a:buSzPts val="1650"/>
              <a:buFont typeface="Roboto"/>
              <a:buChar char="●"/>
            </a:pPr>
            <a:r>
              <a:rPr lang="it" sz="1650">
                <a:solidFill>
                  <a:srgbClr val="1F1F1F"/>
                </a:solidFill>
              </a:rPr>
              <a:t>Nel Documento Google allegato (per il quale esiste una copia per ciascuno di voi), </a:t>
            </a:r>
            <a:r>
              <a:rPr b="1" lang="it" sz="1650" u="sng">
                <a:solidFill>
                  <a:srgbClr val="1F1F1F"/>
                </a:solidFill>
              </a:rPr>
              <a:t>riportate la fiaba che avete raccolto come testimonianza di un membro della vostra famiglia</a:t>
            </a:r>
            <a:r>
              <a:rPr lang="it" sz="1650">
                <a:solidFill>
                  <a:srgbClr val="1F1F1F"/>
                </a:solidFill>
              </a:rPr>
              <a:t>, se possibile "esplorando" testi alternativi da quelli conosciuti tradizionalmente in Italia (se non riuscite a scrivere nel file, va bene anche una foto di quanto scritto sul quaderno).</a:t>
            </a:r>
            <a:endParaRPr sz="1650">
              <a:solidFill>
                <a:srgbClr val="1F1F1F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50"/>
              <a:buFont typeface="Roboto"/>
              <a:buChar char="●"/>
            </a:pPr>
            <a:r>
              <a:rPr lang="it" sz="1650">
                <a:solidFill>
                  <a:srgbClr val="1F1F1F"/>
                </a:solidFill>
              </a:rPr>
              <a:t>Inoltre, se l'origine della fiaba è in una lingua diversa dall'italiano, provate ad </a:t>
            </a:r>
            <a:r>
              <a:rPr b="1" lang="it" sz="1650">
                <a:solidFill>
                  <a:srgbClr val="1F1F1F"/>
                </a:solidFill>
              </a:rPr>
              <a:t>allegare pure la versione nella lingua originaria</a:t>
            </a:r>
            <a:r>
              <a:rPr lang="it" sz="1650">
                <a:solidFill>
                  <a:srgbClr val="1F1F1F"/>
                </a:solidFill>
              </a:rPr>
              <a:t> (anche se si dovesse trattare di un dialetto, come quello romagnolo in senso lato).</a:t>
            </a:r>
            <a:endParaRPr sz="1650">
              <a:solidFill>
                <a:srgbClr val="1F1F1F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50"/>
              <a:buFont typeface="Roboto"/>
              <a:buChar char="●"/>
            </a:pPr>
            <a:r>
              <a:rPr lang="it" sz="1650">
                <a:solidFill>
                  <a:srgbClr val="1F1F1F"/>
                </a:solidFill>
              </a:rPr>
              <a:t>Infine, dovreste saper </a:t>
            </a:r>
            <a:r>
              <a:rPr b="1" lang="it" sz="1650" u="sng">
                <a:solidFill>
                  <a:srgbClr val="1F1F1F"/>
                </a:solidFill>
              </a:rPr>
              <a:t>spiegare oralmente la vostra scelta</a:t>
            </a:r>
            <a:r>
              <a:rPr lang="it" sz="1650">
                <a:solidFill>
                  <a:srgbClr val="1F1F1F"/>
                </a:solidFill>
              </a:rPr>
              <a:t>.</a:t>
            </a:r>
            <a:endParaRPr sz="1650">
              <a:solidFill>
                <a:srgbClr val="1F1F1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1F1F1F"/>
                </a:solidFill>
              </a:rPr>
              <a:t>(N.B.</a:t>
            </a:r>
            <a:r>
              <a:rPr lang="it" sz="1350">
                <a:solidFill>
                  <a:srgbClr val="1F1F1F"/>
                </a:solidFill>
              </a:rPr>
              <a:t>: non è stato chiesto di riportare le fonti perché è una competenza non ancora esplorata con la classe</a:t>
            </a:r>
            <a:r>
              <a:rPr b="1" lang="it" sz="1350">
                <a:solidFill>
                  <a:srgbClr val="1F1F1F"/>
                </a:solidFill>
              </a:rPr>
              <a:t>)</a:t>
            </a:r>
            <a:endParaRPr b="1" sz="135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1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/>
              <a:t>FASE 2</a:t>
            </a:r>
            <a:endParaRPr b="1" sz="2920"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712525"/>
            <a:ext cx="8520600" cy="41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it" sz="1850">
                <a:solidFill>
                  <a:srgbClr val="1F1F1F"/>
                </a:solidFill>
              </a:rPr>
              <a:t>CONDIVISIONE IN CLASSE.</a:t>
            </a:r>
            <a:endParaRPr b="1" sz="1850">
              <a:solidFill>
                <a:srgbClr val="1F1F1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it" sz="1950">
                <a:solidFill>
                  <a:srgbClr val="1F1F1F"/>
                </a:solidFill>
              </a:rPr>
              <a:t>Gli alunni, uno alla volta e, inizialmente, su base volontaria:</a:t>
            </a:r>
            <a:endParaRPr sz="1950">
              <a:solidFill>
                <a:srgbClr val="1F1F1F"/>
              </a:solidFill>
            </a:endParaRPr>
          </a:p>
          <a:p>
            <a:pPr indent="-352425" lvl="0" marL="457200" rtl="0" algn="l">
              <a:spcBef>
                <a:spcPts val="1100"/>
              </a:spcBef>
              <a:spcAft>
                <a:spcPts val="0"/>
              </a:spcAft>
              <a:buClr>
                <a:srgbClr val="1F1F1F"/>
              </a:buClr>
              <a:buSzPts val="1950"/>
              <a:buChar char="●"/>
            </a:pPr>
            <a:r>
              <a:rPr lang="it" sz="1950">
                <a:solidFill>
                  <a:srgbClr val="1F1F1F"/>
                </a:solidFill>
              </a:rPr>
              <a:t>leggono o raccontano la propria storia con l’aiuto del PC di aula collegato alla Digital Board;</a:t>
            </a:r>
            <a:endParaRPr sz="1950">
              <a:solidFill>
                <a:srgbClr val="1F1F1F"/>
              </a:solidFill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Char char="●"/>
            </a:pPr>
            <a:r>
              <a:rPr lang="it" sz="1950">
                <a:solidFill>
                  <a:srgbClr val="1F1F1F"/>
                </a:solidFill>
              </a:rPr>
              <a:t>leggono, se è presente e se lo desiderano, la versione in lingua diversa dall’italiano codificato;</a:t>
            </a:r>
            <a:endParaRPr sz="1950">
              <a:solidFill>
                <a:srgbClr val="1F1F1F"/>
              </a:solidFill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Char char="●"/>
            </a:pPr>
            <a:r>
              <a:rPr lang="it" sz="1950">
                <a:solidFill>
                  <a:srgbClr val="1F1F1F"/>
                </a:solidFill>
              </a:rPr>
              <a:t>spiegano i motivi della scelta; </a:t>
            </a:r>
            <a:endParaRPr sz="1950">
              <a:solidFill>
                <a:srgbClr val="1F1F1F"/>
              </a:solidFill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Char char="●"/>
            </a:pPr>
            <a:r>
              <a:rPr lang="it" sz="1950">
                <a:solidFill>
                  <a:srgbClr val="1F1F1F"/>
                </a:solidFill>
              </a:rPr>
              <a:t>rispondono a eventuali domande dei compagni e degli insegnanti;</a:t>
            </a:r>
            <a:endParaRPr sz="1950">
              <a:solidFill>
                <a:srgbClr val="1F1F1F"/>
              </a:solidFill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Char char="●"/>
            </a:pPr>
            <a:r>
              <a:rPr lang="it" sz="1950">
                <a:solidFill>
                  <a:srgbClr val="1F1F1F"/>
                </a:solidFill>
              </a:rPr>
              <a:t>dopo aver scritto il proprio nome su uno o più post-it, lo attaccano al planisfero politico in corrispondenza del luogo di origine dei genitori.</a:t>
            </a:r>
            <a:endParaRPr sz="195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712525"/>
            <a:ext cx="8520600" cy="3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  <p:pic>
        <p:nvPicPr>
          <p:cNvPr id="96" name="Google Shape;96;p20" title="planisfero 1C origin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554500" y="4344025"/>
            <a:ext cx="80964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highlight>
                  <a:srgbClr val="FFF2CC"/>
                </a:highlight>
              </a:rPr>
              <a:t>Questa fase ha suscitato molta curiosità, tanto che gli alunni, nelle pause dell’attività, si sono spesso recati davanti al planisfero per commentarlo.</a:t>
            </a:r>
            <a:endParaRPr sz="1800">
              <a:solidFill>
                <a:schemeClr val="dk2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712525"/>
            <a:ext cx="8520600" cy="3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06060"/>
              </a:solidFill>
            </a:endParaRPr>
          </a:p>
        </p:txBody>
      </p:sp>
      <p:pic>
        <p:nvPicPr>
          <p:cNvPr id="103" name="Google Shape;103;p21" title="planisfero 1C fiabe dal mon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704" y="0"/>
            <a:ext cx="6444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05575" y="323100"/>
            <a:ext cx="22293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chemeClr val="dk2"/>
                </a:solidFill>
              </a:rPr>
              <a:t>FASE 3.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606060"/>
                </a:solidFill>
              </a:rPr>
              <a:t>R</a:t>
            </a:r>
            <a:r>
              <a:rPr b="1" lang="it" sz="2000">
                <a:solidFill>
                  <a:srgbClr val="606060"/>
                </a:solidFill>
              </a:rPr>
              <a:t>ealizzazione di un cartello più piccolo con l’indicazione dell’origine delle “fiabe” scelte da parte di ciascun alunno (solo in 4 casi le origini familiari non coincidono). 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