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aveat"/>
      <p:regular r:id="rId22"/>
      <p:bold r:id="rId23"/>
    </p:embeddedFont>
    <p:embeddedFont>
      <p:font typeface="Lobster"/>
      <p:regular r:id="rId24"/>
    </p:embeddedFont>
    <p:embeddedFont>
      <p:font typeface="Amatic SC"/>
      <p:regular r:id="rId25"/>
      <p:bold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regular.fntdata"/><Relationship Id="rId21" Type="http://schemas.openxmlformats.org/officeDocument/2006/relationships/slide" Target="slides/slide16.xml"/><Relationship Id="rId24" Type="http://schemas.openxmlformats.org/officeDocument/2006/relationships/font" Target="fonts/Lobster-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ce1342508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ce1342508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e5b04cbb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ce5b04cbb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e5b04cbb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ce5b04cbb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ce5b04cbb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ce5b04cbb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9421a3d6a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9421a3d6a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9421a3d6a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9421a3d6a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9421a3d6a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9421a3d6a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9421a3d6a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9421a3d6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9421a3d6a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9421a3d6a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9421a3d6a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9421a3d6a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9421a3d6a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9421a3d6a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9421a3d6a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9421a3d6a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9421a3d6a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9421a3d6a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9421a3d6a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9421a3d6a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e1342508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ce1342508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ikipedia.org" TargetMode="External"/><Relationship Id="rId4" Type="http://schemas.openxmlformats.org/officeDocument/2006/relationships/hyperlink" Target="http://orizzonteinsegnanti.it" TargetMode="External"/><Relationship Id="rId5" Type="http://schemas.openxmlformats.org/officeDocument/2006/relationships/hyperlink" Target="http://arcipelagoeducativo.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0" Type="http://schemas.openxmlformats.org/officeDocument/2006/relationships/hyperlink" Target="https://en.wikipedia.org/wiki/British_English" TargetMode="External"/><Relationship Id="rId22" Type="http://schemas.openxmlformats.org/officeDocument/2006/relationships/hyperlink" Target="https://en.wikipedia.org/wiki/Collocation" TargetMode="External"/><Relationship Id="rId21" Type="http://schemas.openxmlformats.org/officeDocument/2006/relationships/hyperlink" Target="https://en.wikipedia.org/wiki/Loanword" TargetMode="External"/><Relationship Id="rId24" Type="http://schemas.openxmlformats.org/officeDocument/2006/relationships/hyperlink" Target="https://it.wikipedia.org/wiki/Lingua_wolof#cite_note-1" TargetMode="External"/><Relationship Id="rId23" Type="http://schemas.openxmlformats.org/officeDocument/2006/relationships/hyperlink" Target="https://en.wikipedia.org/wiki/Languages_of_Nigeria"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bing.com/ck/a?!&amp;&amp;p=b2149dcc519ac17a4b2f55b382e7b055dc4533cf7f9cc0235fb556ed809dc2a6JmltdHM9MTc3MTU0NTYwMA&amp;ptn=3&amp;ver=2&amp;hsh=4&amp;fclid=25d6fbd4-54e9-6367-1c5b-ee7a551b6229&amp;u=a1aHR0cHM6Ly9pdC53aWtpcGVkaWEub3JnL3dpa2kvTGluZ3VhX2FsYmFuZXNl&amp;ntb=1" TargetMode="External"/><Relationship Id="rId4" Type="http://schemas.openxmlformats.org/officeDocument/2006/relationships/hyperlink" Target="https://www.bing.com/ck/a?!&amp;&amp;p=b2149dcc519ac17a4b2f55b382e7b055dc4533cf7f9cc0235fb556ed809dc2a6JmltdHM9MTc3MTU0NTYwMA&amp;ptn=3&amp;ver=2&amp;hsh=4&amp;fclid=25d6fbd4-54e9-6367-1c5b-ee7a551b6229&amp;u=a1aHR0cHM6Ly9pdC53aWtpcGVkaWEub3JnL3dpa2kvTGluZ3VhX2FsYmFuZXNl&amp;ntb=1" TargetMode="External"/><Relationship Id="rId9" Type="http://schemas.openxmlformats.org/officeDocument/2006/relationships/hyperlink" Target="https://www.bing.com/ck/a?!&amp;&amp;p=d0db9174bbddfa4883cf2ee79f07e68d9f7c6e1da38f984607715e21320b8b51JmltdHM9MTc3MTU0NTYwMA&amp;ptn=3&amp;ver=2&amp;hsh=4&amp;fclid=25d6fbd4-54e9-6367-1c5b-ee7a551b6229&amp;u=a1aHR0cHM6Ly9pdC53aWtpcGVkaWEub3JnL3dpa2kvTGluZ3VhX3JvbWVuYQ&amp;ntb=1" TargetMode="External"/><Relationship Id="rId26" Type="http://schemas.openxmlformats.org/officeDocument/2006/relationships/hyperlink" Target="https://it.wikipedia.org/wiki/Wolof" TargetMode="External"/><Relationship Id="rId25" Type="http://schemas.openxmlformats.org/officeDocument/2006/relationships/hyperlink" Target="https://it.wikipedia.org/wiki/Senegal" TargetMode="External"/><Relationship Id="rId28" Type="http://schemas.openxmlformats.org/officeDocument/2006/relationships/hyperlink" Target="https://it.wikipedia.org/wiki/Afroamericano" TargetMode="External"/><Relationship Id="rId27" Type="http://schemas.openxmlformats.org/officeDocument/2006/relationships/hyperlink" Target="https://it.wikipedia.org/wiki/Slang" TargetMode="External"/><Relationship Id="rId5" Type="http://schemas.openxmlformats.org/officeDocument/2006/relationships/hyperlink" Target="https://www.bing.com/ck/a?!&amp;&amp;p=b2149dcc519ac17a4b2f55b382e7b055dc4533cf7f9cc0235fb556ed809dc2a6JmltdHM9MTc3MTU0NTYwMA&amp;ptn=3&amp;ver=2&amp;hsh=4&amp;fclid=25d6fbd4-54e9-6367-1c5b-ee7a551b6229&amp;u=a1aHR0cHM6Ly9pdC53aWtpcGVkaWEub3JnL3dpa2kvTGluZ3VhX2FsYmFuZXNl&amp;ntb=1" TargetMode="External"/><Relationship Id="rId6" Type="http://schemas.openxmlformats.org/officeDocument/2006/relationships/hyperlink" Target="https://www.bing.com/ck/a?!&amp;&amp;p=d0896a2431dc896729db6a434bfd4573ce0a884108919287ad415c03700c7a44JmltdHM9MTc3MTU0NTYwMA&amp;ptn=3&amp;ver=2&amp;hsh=4&amp;fclid=25d6fbd4-54e9-6367-1c5b-ee7a551b6229&amp;u=a1aHR0cHM6Ly93d3cudmFjYW56ZWluYWxiYW5pYS5pdC9jb25zaWdsaS9saW5ndWEtYWxiYW5lc2UtdW5hLWRlbGxlLXBpdS1hbnRpY2hlLW1vbmRvLmh0bWwv&amp;ntb=1" TargetMode="External"/><Relationship Id="rId29" Type="http://schemas.openxmlformats.org/officeDocument/2006/relationships/hyperlink" Target="https://it.wikipedia.org/wiki/Dialetto_brindisino#cite_note-2" TargetMode="External"/><Relationship Id="rId7" Type="http://schemas.openxmlformats.org/officeDocument/2006/relationships/hyperlink" Target="https://www.bing.com/ck/a?!&amp;&amp;p=d0db9174bbddfa4883cf2ee79f07e68d9f7c6e1da38f984607715e21320b8b51JmltdHM9MTc3MTU0NTYwMA&amp;ptn=3&amp;ver=2&amp;hsh=4&amp;fclid=25d6fbd4-54e9-6367-1c5b-ee7a551b6229&amp;u=a1aHR0cHM6Ly9pdC53aWtpcGVkaWEub3JnL3dpa2kvTGluZ3VhX3JvbWVuYQ&amp;ntb=1" TargetMode="External"/><Relationship Id="rId8" Type="http://schemas.openxmlformats.org/officeDocument/2006/relationships/hyperlink" Target="https://www.bing.com/ck/a?!&amp;&amp;p=d0db9174bbddfa4883cf2ee79f07e68d9f7c6e1da38f984607715e21320b8b51JmltdHM9MTc3MTU0NTYwMA&amp;ptn=3&amp;ver=2&amp;hsh=4&amp;fclid=25d6fbd4-54e9-6367-1c5b-ee7a551b6229&amp;u=a1aHR0cHM6Ly9pdC53aWtpcGVkaWEub3JnL3dpa2kvTGluZ3VhX3JvbWVuYQ&amp;ntb=1" TargetMode="External"/><Relationship Id="rId31" Type="http://schemas.openxmlformats.org/officeDocument/2006/relationships/hyperlink" Target="https://it.wikipedia.org/wiki/Brindisi" TargetMode="External"/><Relationship Id="rId30" Type="http://schemas.openxmlformats.org/officeDocument/2006/relationships/hyperlink" Target="https://it.wikipedia.org/wiki/Dialetto" TargetMode="External"/><Relationship Id="rId11" Type="http://schemas.openxmlformats.org/officeDocument/2006/relationships/hyperlink" Target="https://it.wikipedia.org/wiki/India" TargetMode="External"/><Relationship Id="rId10" Type="http://schemas.openxmlformats.org/officeDocument/2006/relationships/hyperlink" Target="https://it.wikipedia.org/wiki/Lingua_dravidica" TargetMode="External"/><Relationship Id="rId32" Type="http://schemas.openxmlformats.org/officeDocument/2006/relationships/hyperlink" Target="https://it.wikipedia.org/wiki/Provincia_di_Taranto" TargetMode="External"/><Relationship Id="rId13" Type="http://schemas.openxmlformats.org/officeDocument/2006/relationships/hyperlink" Target="https://it.wikipedia.org/..." TargetMode="External"/><Relationship Id="rId12" Type="http://schemas.openxmlformats.org/officeDocument/2006/relationships/hyperlink" Target="https://it.wikipedia.org/wiki/Kerala" TargetMode="External"/><Relationship Id="rId15" Type="http://schemas.openxmlformats.org/officeDocument/2006/relationships/hyperlink" Target="https://it.wikipedia.org/..." TargetMode="External"/><Relationship Id="rId14" Type="http://schemas.openxmlformats.org/officeDocument/2006/relationships/hyperlink" Target="https://it.wikipedia.org/..." TargetMode="External"/><Relationship Id="rId17" Type="http://schemas.openxmlformats.org/officeDocument/2006/relationships/hyperlink" Target="https://it.wikipedia.org/..." TargetMode="External"/><Relationship Id="rId16" Type="http://schemas.openxmlformats.org/officeDocument/2006/relationships/hyperlink" Target="https://it.wikipedia.org/..." TargetMode="External"/><Relationship Id="rId19" Type="http://schemas.openxmlformats.org/officeDocument/2006/relationships/hyperlink" Target="https://en.wikipedia.org/wiki/Nigeria" TargetMode="External"/><Relationship Id="rId18" Type="http://schemas.openxmlformats.org/officeDocument/2006/relationships/hyperlink" Target="https://it.wikipedia.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382439" y="0"/>
            <a:ext cx="8277611" cy="5708725"/>
          </a:xfrm>
          <a:prstGeom prst="rect">
            <a:avLst/>
          </a:prstGeom>
          <a:noFill/>
          <a:ln>
            <a:noFill/>
          </a:ln>
        </p:spPr>
      </p:pic>
      <p:sp>
        <p:nvSpPr>
          <p:cNvPr id="57" name="Google Shape;57;p13"/>
          <p:cNvSpPr txBox="1"/>
          <p:nvPr/>
        </p:nvSpPr>
        <p:spPr>
          <a:xfrm>
            <a:off x="561775" y="908550"/>
            <a:ext cx="21036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2200">
                <a:solidFill>
                  <a:srgbClr val="0000FF"/>
                </a:solidFill>
                <a:latin typeface="Impact"/>
                <a:ea typeface="Impact"/>
                <a:cs typeface="Impact"/>
                <a:sym typeface="Impact"/>
              </a:rPr>
              <a:t>UNESCO 1999</a:t>
            </a:r>
            <a:endParaRPr b="1" sz="2200">
              <a:solidFill>
                <a:srgbClr val="0000FF"/>
              </a:solidFill>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title="1BDDF52F-EDF3-4FC7-91A3-3FD8A59A3E80.jpeg"/>
          <p:cNvPicPr preferRelativeResize="0"/>
          <p:nvPr/>
        </p:nvPicPr>
        <p:blipFill>
          <a:blip r:embed="rId3">
            <a:alphaModFix/>
          </a:blip>
          <a:stretch>
            <a:fillRect/>
          </a:stretch>
        </p:blipFill>
        <p:spPr>
          <a:xfrm>
            <a:off x="152400" y="152400"/>
            <a:ext cx="3629027" cy="4838702"/>
          </a:xfrm>
          <a:prstGeom prst="rect">
            <a:avLst/>
          </a:prstGeom>
          <a:noFill/>
          <a:ln>
            <a:noFill/>
          </a:ln>
        </p:spPr>
      </p:pic>
      <p:sp>
        <p:nvSpPr>
          <p:cNvPr id="123" name="Google Shape;123;p22"/>
          <p:cNvSpPr txBox="1"/>
          <p:nvPr/>
        </p:nvSpPr>
        <p:spPr>
          <a:xfrm>
            <a:off x="339175" y="3152550"/>
            <a:ext cx="2067600" cy="16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100">
                <a:solidFill>
                  <a:srgbClr val="0000FF"/>
                </a:solidFill>
              </a:rPr>
              <a:t>D.m. nato in Italia da genitori indiani presenta alla classe il proverbio qui a fianco (in alto, in rosso). Legge e spiega il significato. I compagni sono sorpresi dalla initelligibilità e dal fatto che una lettera può avere più di un significato.</a:t>
            </a:r>
            <a:endParaRPr b="1" sz="1100">
              <a:solidFill>
                <a:srgbClr val="0000FF"/>
              </a:solidFill>
            </a:endParaRPr>
          </a:p>
        </p:txBody>
      </p:sp>
      <p:pic>
        <p:nvPicPr>
          <p:cNvPr id="124" name="Google Shape;124;p22" title="D271A2AB-87F7-464A-ADC1-C2A6BBD3388A.jpeg"/>
          <p:cNvPicPr preferRelativeResize="0"/>
          <p:nvPr/>
        </p:nvPicPr>
        <p:blipFill>
          <a:blip r:embed="rId4">
            <a:alphaModFix/>
          </a:blip>
          <a:stretch>
            <a:fillRect/>
          </a:stretch>
        </p:blipFill>
        <p:spPr>
          <a:xfrm>
            <a:off x="3933827" y="152400"/>
            <a:ext cx="5057772" cy="37933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3" title="70896356-F693-4A31-8D75-67756A18F4DA.jpeg"/>
          <p:cNvPicPr preferRelativeResize="0"/>
          <p:nvPr/>
        </p:nvPicPr>
        <p:blipFill>
          <a:blip r:embed="rId3">
            <a:alphaModFix/>
          </a:blip>
          <a:stretch>
            <a:fillRect/>
          </a:stretch>
        </p:blipFill>
        <p:spPr>
          <a:xfrm>
            <a:off x="152400" y="152400"/>
            <a:ext cx="3629027" cy="4838702"/>
          </a:xfrm>
          <a:prstGeom prst="rect">
            <a:avLst/>
          </a:prstGeom>
          <a:noFill/>
          <a:ln>
            <a:noFill/>
          </a:ln>
        </p:spPr>
      </p:pic>
      <p:sp>
        <p:nvSpPr>
          <p:cNvPr id="130" name="Google Shape;130;p23"/>
          <p:cNvSpPr txBox="1"/>
          <p:nvPr/>
        </p:nvSpPr>
        <p:spPr>
          <a:xfrm>
            <a:off x="1994600" y="2137550"/>
            <a:ext cx="1678500" cy="21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200">
                <a:solidFill>
                  <a:srgbClr val="0000FF"/>
                </a:solidFill>
              </a:rPr>
              <a:t>S.p. nata in Polonia e residente in Italia da 10 anni, presenta ricordi della sua infanzia a Cracovia e si presenta in lingua ai compagni che commentano: ‘Non si capisce niente!’ (cit.)</a:t>
            </a:r>
            <a:endParaRPr b="1" sz="1200">
              <a:solidFill>
                <a:srgbClr val="0000FF"/>
              </a:solidFill>
            </a:endParaRPr>
          </a:p>
        </p:txBody>
      </p:sp>
      <p:pic>
        <p:nvPicPr>
          <p:cNvPr id="131" name="Google Shape;131;p23" title="78040F08-9D6B-42C5-81AB-F7D829250C1B.jpeg"/>
          <p:cNvPicPr preferRelativeResize="0"/>
          <p:nvPr/>
        </p:nvPicPr>
        <p:blipFill>
          <a:blip r:embed="rId4">
            <a:alphaModFix/>
          </a:blip>
          <a:stretch>
            <a:fillRect/>
          </a:stretch>
        </p:blipFill>
        <p:spPr>
          <a:xfrm>
            <a:off x="4864125" y="228200"/>
            <a:ext cx="3749076" cy="4838702"/>
          </a:xfrm>
          <a:prstGeom prst="rect">
            <a:avLst/>
          </a:prstGeom>
          <a:noFill/>
          <a:ln>
            <a:noFill/>
          </a:ln>
        </p:spPr>
      </p:pic>
      <p:sp>
        <p:nvSpPr>
          <p:cNvPr id="132" name="Google Shape;132;p23"/>
          <p:cNvSpPr txBox="1"/>
          <p:nvPr/>
        </p:nvSpPr>
        <p:spPr>
          <a:xfrm>
            <a:off x="4961575" y="228200"/>
            <a:ext cx="3510000" cy="15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200">
                <a:solidFill>
                  <a:srgbClr val="0000FF"/>
                </a:solidFill>
              </a:rPr>
              <a:t>M.w. è nato in Senegal ed è in Italia da soli 8 mesi. E’ in prima alfabetizzazione in italiano, inglese e spagnolo. Parla bene il francese. Si presenta alla classe in wolof, risultando incomprensibile.</a:t>
            </a:r>
            <a:endParaRPr b="1" sz="1200">
              <a:solidFill>
                <a:srgbClr val="0000FF"/>
              </a:solidFill>
            </a:endParaRPr>
          </a:p>
          <a:p>
            <a:pPr indent="0" lvl="0" marL="0" rtl="0" algn="l">
              <a:spcBef>
                <a:spcPts val="0"/>
              </a:spcBef>
              <a:spcAft>
                <a:spcPts val="0"/>
              </a:spcAft>
              <a:buNone/>
            </a:pPr>
            <a:r>
              <a:rPr b="1" lang="it" sz="1200">
                <a:solidFill>
                  <a:srgbClr val="0000FF"/>
                </a:solidFill>
              </a:rPr>
              <a:t>I compagni convengono che, fra qualche anno, il suo bagaglio linguistico           sarà invidiabile.</a:t>
            </a:r>
            <a:r>
              <a:rPr b="1" lang="it" sz="1300">
                <a:solidFill>
                  <a:srgbClr val="0000FF"/>
                </a:solidFill>
              </a:rPr>
              <a:t>.</a:t>
            </a:r>
            <a:endParaRPr b="1" sz="13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4" title="1ED7DF46-503F-4CDB-860F-E0515B919F9C.jpeg"/>
          <p:cNvPicPr preferRelativeResize="0"/>
          <p:nvPr/>
        </p:nvPicPr>
        <p:blipFill>
          <a:blip r:embed="rId3">
            <a:alphaModFix/>
          </a:blip>
          <a:stretch>
            <a:fillRect/>
          </a:stretch>
        </p:blipFill>
        <p:spPr>
          <a:xfrm>
            <a:off x="152400" y="152400"/>
            <a:ext cx="3629027" cy="4838702"/>
          </a:xfrm>
          <a:prstGeom prst="rect">
            <a:avLst/>
          </a:prstGeom>
          <a:noFill/>
          <a:ln>
            <a:noFill/>
          </a:ln>
        </p:spPr>
      </p:pic>
      <p:sp>
        <p:nvSpPr>
          <p:cNvPr id="138" name="Google Shape;138;p24"/>
          <p:cNvSpPr txBox="1"/>
          <p:nvPr/>
        </p:nvSpPr>
        <p:spPr>
          <a:xfrm>
            <a:off x="4192775" y="1466175"/>
            <a:ext cx="4309800" cy="17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0000FF"/>
                </a:solidFill>
              </a:rPr>
              <a:t>Accogliamo lo slancio di un alunno </a:t>
            </a:r>
            <a:r>
              <a:rPr b="1" i="1" lang="it">
                <a:solidFill>
                  <a:srgbClr val="0000FF"/>
                </a:solidFill>
              </a:rPr>
              <a:t>speciale</a:t>
            </a:r>
            <a:r>
              <a:rPr b="1" lang="it">
                <a:solidFill>
                  <a:srgbClr val="0000FF"/>
                </a:solidFill>
              </a:rPr>
              <a:t> della classe, D.b.,  che interviene dicendo che la sua lingua madre è il </a:t>
            </a:r>
            <a:r>
              <a:rPr b="1" i="1" lang="it">
                <a:solidFill>
                  <a:srgbClr val="0000FF"/>
                </a:solidFill>
              </a:rPr>
              <a:t>dialetto brindisino</a:t>
            </a:r>
            <a:r>
              <a:rPr b="1" lang="it">
                <a:solidFill>
                  <a:srgbClr val="0000FF"/>
                </a:solidFill>
              </a:rPr>
              <a:t>. Timidamente pronuncia qualche espressione usata dalla madre e dichiara che il dialetto gli piace perchè ‘è la lingua della famiglia, che parlo con zii e cugini.’ (cit.)</a:t>
            </a:r>
            <a:endParaRPr b="1">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5" title="BD54CD63-F83D-4518-A8F0-77FDB64B1A84.jpeg"/>
          <p:cNvPicPr preferRelativeResize="0"/>
          <p:nvPr/>
        </p:nvPicPr>
        <p:blipFill>
          <a:blip r:embed="rId3">
            <a:alphaModFix/>
          </a:blip>
          <a:stretch>
            <a:fillRect/>
          </a:stretch>
        </p:blipFill>
        <p:spPr>
          <a:xfrm>
            <a:off x="152400" y="152400"/>
            <a:ext cx="3629027" cy="4838702"/>
          </a:xfrm>
          <a:prstGeom prst="rect">
            <a:avLst/>
          </a:prstGeom>
          <a:noFill/>
          <a:ln>
            <a:noFill/>
          </a:ln>
        </p:spPr>
      </p:pic>
      <p:sp>
        <p:nvSpPr>
          <p:cNvPr id="144" name="Google Shape;144;p25"/>
          <p:cNvSpPr txBox="1"/>
          <p:nvPr/>
        </p:nvSpPr>
        <p:spPr>
          <a:xfrm>
            <a:off x="218725" y="188425"/>
            <a:ext cx="3454200" cy="11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300">
                <a:solidFill>
                  <a:srgbClr val="0000FF"/>
                </a:solidFill>
              </a:rPr>
              <a:t>V.n., nata in Nigeria ed in Italia da 7 anni, si presenta ai compagni in lingua madre. </a:t>
            </a:r>
            <a:endParaRPr sz="1300">
              <a:solidFill>
                <a:schemeClr val="dk2"/>
              </a:solidFill>
            </a:endParaRPr>
          </a:p>
        </p:txBody>
      </p:sp>
      <p:pic>
        <p:nvPicPr>
          <p:cNvPr id="145" name="Google Shape;145;p25" title="164E5A9F-EA77-4FEA-98F4-1C456BCCF647.jpeg"/>
          <p:cNvPicPr preferRelativeResize="0"/>
          <p:nvPr/>
        </p:nvPicPr>
        <p:blipFill>
          <a:blip r:embed="rId4">
            <a:alphaModFix/>
          </a:blip>
          <a:stretch>
            <a:fillRect/>
          </a:stretch>
        </p:blipFill>
        <p:spPr>
          <a:xfrm>
            <a:off x="4368325" y="152400"/>
            <a:ext cx="4570575" cy="4838702"/>
          </a:xfrm>
          <a:prstGeom prst="rect">
            <a:avLst/>
          </a:prstGeom>
          <a:noFill/>
          <a:ln>
            <a:noFill/>
          </a:ln>
        </p:spPr>
      </p:pic>
      <p:sp>
        <p:nvSpPr>
          <p:cNvPr id="146" name="Google Shape;146;p25"/>
          <p:cNvSpPr txBox="1"/>
          <p:nvPr/>
        </p:nvSpPr>
        <p:spPr>
          <a:xfrm>
            <a:off x="4652625" y="3104900"/>
            <a:ext cx="3945600" cy="9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200">
                <a:solidFill>
                  <a:srgbClr val="0000FF"/>
                </a:solidFill>
              </a:rPr>
              <a:t>V.n. l</a:t>
            </a:r>
            <a:r>
              <a:rPr b="1" lang="it" sz="1200">
                <a:solidFill>
                  <a:srgbClr val="0000FF"/>
                </a:solidFill>
              </a:rPr>
              <a:t>egge poi ai compagni un racconto che le leggeva sempre la madre da piccola. Dall’intonazione si intuisce che è simile alla favola ‘Al lupo, al lupo!’, in effetti V. ci confessa che da piccola diceva spesso bugie</a:t>
            </a:r>
            <a:r>
              <a:rPr lang="it" sz="1200">
                <a:solidFill>
                  <a:schemeClr val="dk2"/>
                </a:solidFill>
              </a:rPr>
              <a:t>.</a:t>
            </a:r>
            <a:endParaRPr sz="1200">
              <a:solidFill>
                <a:schemeClr val="dk2"/>
              </a:solidFill>
            </a:endParaRPr>
          </a:p>
          <a:p>
            <a:pPr indent="0" lvl="0" marL="0" rtl="0" algn="l">
              <a:spcBef>
                <a:spcPts val="0"/>
              </a:spcBef>
              <a:spcAft>
                <a:spcPts val="0"/>
              </a:spcAft>
              <a:buClr>
                <a:schemeClr val="dk1"/>
              </a:buClr>
              <a:buSzPts val="1100"/>
              <a:buFont typeface="Arial"/>
              <a:buNone/>
            </a:pPr>
            <a:r>
              <a:rPr b="1" lang="it" sz="1200">
                <a:solidFill>
                  <a:srgbClr val="0000FF"/>
                </a:solidFill>
              </a:rPr>
              <a:t>Il racconto è scritto in IGBO, dialetto nigeriano.</a:t>
            </a:r>
            <a:endParaRPr b="1" sz="1200">
              <a:solidFill>
                <a:srgbClr val="0000FF"/>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6"/>
          <p:cNvPicPr preferRelativeResize="0"/>
          <p:nvPr/>
        </p:nvPicPr>
        <p:blipFill>
          <a:blip r:embed="rId3">
            <a:alphaModFix/>
          </a:blip>
          <a:stretch>
            <a:fillRect/>
          </a:stretch>
        </p:blipFill>
        <p:spPr>
          <a:xfrm>
            <a:off x="923187" y="97675"/>
            <a:ext cx="7151076" cy="536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it" sz="3720">
                <a:solidFill>
                  <a:srgbClr val="FF00FF"/>
                </a:solidFill>
                <a:latin typeface="Caveat"/>
                <a:ea typeface="Caveat"/>
                <a:cs typeface="Caveat"/>
                <a:sym typeface="Caveat"/>
              </a:rPr>
              <a:t>Riflessioni finali….</a:t>
            </a:r>
            <a:endParaRPr b="1" sz="3720">
              <a:solidFill>
                <a:srgbClr val="FF00FF"/>
              </a:solidFill>
              <a:latin typeface="Caveat"/>
              <a:ea typeface="Caveat"/>
              <a:cs typeface="Caveat"/>
              <a:sym typeface="Caveat"/>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it"/>
              <a:t>Sono una docente di spagnolo della Secondaria di I grado ed ho due ore di lezione settimanali per classe. Dopo aver seguito il webinar ‘Lingua madre: un ponte per l’inclusione’ (vedi ‘fonti’), ho deciso di proporre l’attività fin qui esposta alla classe 2C con l’obiettivo di valorizzare le  lingue madri presenti e promuovere un clima di inclusione e curiosità verso la diversità linguistica e culturale. Il progetto ha richiesto 2 ore e 30 minuti. </a:t>
            </a:r>
            <a:endParaRPr/>
          </a:p>
          <a:p>
            <a:pPr indent="0" lvl="0" marL="0" rtl="0" algn="l">
              <a:spcBef>
                <a:spcPts val="1200"/>
              </a:spcBef>
              <a:spcAft>
                <a:spcPts val="0"/>
              </a:spcAft>
              <a:buNone/>
            </a:pPr>
            <a:r>
              <a:rPr lang="it"/>
              <a:t>Durante lo svolgimento dell’attività è emersa una dinamica significativa: la maggior parte degli studenti coinvolti ha mostrato un certo imbarazzo e una certa reticenza nel parlare della propria lingua madre al resto della classe. Questo può essere riconducibile ad un possibile timore di esporsi, al bisogno di conformarsi al gruppo, ma anche alla percezione della lingua madre come elemento che li distingue dai compagni e quindi costituisce in realtà ‘un ostacolo’ (vedi slide 3).</a:t>
            </a:r>
            <a:endParaRPr/>
          </a:p>
          <a:p>
            <a:pPr indent="0" lvl="0" marL="0" rtl="0" algn="l">
              <a:spcBef>
                <a:spcPts val="1200"/>
              </a:spcBef>
              <a:spcAft>
                <a:spcPts val="0"/>
              </a:spcAft>
              <a:buNone/>
            </a:pPr>
            <a:r>
              <a:rPr lang="it"/>
              <a:t>Solo un’alunna, S.p. (in maiuscolo il nome puntato e in minuscolo la lingua madre) ha partecipato con entusiasmo e con buona capacità di rielaborazione, mostrandosi persino felice di parlare nella propria lingua. Il suo intervento ha suscitato curiosità nella classe.</a:t>
            </a:r>
            <a:endParaRPr/>
          </a:p>
          <a:p>
            <a:pPr indent="0" lvl="0" marL="0" rtl="0" algn="l">
              <a:spcBef>
                <a:spcPts val="1200"/>
              </a:spcBef>
              <a:spcAft>
                <a:spcPts val="0"/>
              </a:spcAft>
              <a:buNone/>
            </a:pPr>
            <a:r>
              <a:rPr lang="it"/>
              <a:t>Se osserviamo in particolare le sagome, possiamo notare come </a:t>
            </a:r>
            <a:r>
              <a:rPr i="1" lang="it"/>
              <a:t>tutti </a:t>
            </a:r>
            <a:r>
              <a:rPr lang="it"/>
              <a:t>gli alunni coinvolti abbiano posizionato la propria lingua madre all’altezza del cuore (lingua degli affetti, lingua con cui si litiga) e l’italiano all’altezza della testa (lingua legata allo studio e alla comunicazione ufficiale). Le lingue straniere studiate a scuola (inglese e spagnolo) sono sempre posizionate sulle appendici (mani o piedi).</a:t>
            </a:r>
            <a:endParaRPr/>
          </a:p>
          <a:p>
            <a:pPr indent="0" lvl="0" marL="0" rtl="0" algn="l">
              <a:spcBef>
                <a:spcPts val="1200"/>
              </a:spcBef>
              <a:spcAft>
                <a:spcPts val="0"/>
              </a:spcAft>
              <a:buNone/>
            </a:pPr>
            <a:r>
              <a:rPr lang="it"/>
              <a:t>L’imbarazzo della maggior parte degli studenti ha evidenziato come la valorizzazione delle lingue madri richieda tempo e un lavoro graduale. Se per noi adulti la pluralità linguistica e culturale è spesso considerata una risorsa (soprattutto in termini di opportunità lavorative), per i ragazzi di questa fascia d’età, invece, il bisogno di non apparire </a:t>
            </a:r>
            <a:r>
              <a:rPr i="1" lang="it"/>
              <a:t>diversi</a:t>
            </a:r>
            <a:r>
              <a:rPr i="1" lang="it"/>
              <a:t> </a:t>
            </a:r>
            <a:r>
              <a:rPr lang="it"/>
              <a:t>rispetto ai compagni prevale </a:t>
            </a:r>
            <a:r>
              <a:rPr lang="it"/>
              <a:t>sulla</a:t>
            </a:r>
            <a:r>
              <a:rPr lang="it"/>
              <a:t> volontà di valorizzare la propria </a:t>
            </a:r>
            <a:r>
              <a:rPr lang="it"/>
              <a:t>identità</a:t>
            </a:r>
            <a:r>
              <a:rPr lang="it"/>
              <a:t> culturale.</a:t>
            </a:r>
            <a:endParaRPr/>
          </a:p>
          <a:p>
            <a:pPr indent="0" lvl="0" marL="0" rtl="0" algn="l">
              <a:spcBef>
                <a:spcPts val="1200"/>
              </a:spcBef>
              <a:spcAft>
                <a:spcPts val="0"/>
              </a:spcAft>
              <a:buNone/>
            </a:pPr>
            <a:r>
              <a:rPr lang="it"/>
              <a:t>Ritengo comunque che questa attività risulti significativa in quanto rappresenta un </a:t>
            </a:r>
            <a:r>
              <a:rPr lang="it"/>
              <a:t>contributo</a:t>
            </a:r>
            <a:r>
              <a:rPr lang="it"/>
              <a:t> per costruire </a:t>
            </a:r>
            <a:r>
              <a:rPr lang="it"/>
              <a:t>gradualmente</a:t>
            </a:r>
            <a:r>
              <a:rPr lang="it"/>
              <a:t> un clima di </a:t>
            </a:r>
            <a:r>
              <a:rPr lang="it"/>
              <a:t>fiducia. Sono c</a:t>
            </a:r>
            <a:r>
              <a:rPr lang="it"/>
              <a:t>erta che i ragazzi, crescendo e facendo esperienze, potranno riconoscere con maggiore serenità e consapevolezza che in </a:t>
            </a:r>
            <a:r>
              <a:rPr lang="it"/>
              <a:t>effetti</a:t>
            </a:r>
            <a:r>
              <a:rPr lang="it"/>
              <a:t> ‘due (o più) lingue ti aprono tutte le porte lungo il percorso’.</a:t>
            </a:r>
            <a:endParaRPr/>
          </a:p>
          <a:p>
            <a:pPr indent="0" lvl="0" marL="0" rtl="0" algn="l">
              <a:lnSpc>
                <a:spcPct val="100000"/>
              </a:lnSpc>
              <a:spcBef>
                <a:spcPts val="1200"/>
              </a:spcBef>
              <a:spcAft>
                <a:spcPts val="0"/>
              </a:spcAft>
              <a:buNone/>
            </a:pPr>
            <a:r>
              <a:rPr i="1" lang="it" sz="2221"/>
              <a:t>prof.ssa Miriam Piraccini</a:t>
            </a:r>
            <a:endParaRPr i="1" sz="2221"/>
          </a:p>
          <a:p>
            <a:pPr indent="0" lvl="0" marL="0" rtl="0" algn="l">
              <a:lnSpc>
                <a:spcPct val="100000"/>
              </a:lnSpc>
              <a:spcBef>
                <a:spcPts val="0"/>
              </a:spcBef>
              <a:spcAft>
                <a:spcPts val="0"/>
              </a:spcAft>
              <a:buNone/>
            </a:pPr>
            <a:r>
              <a:rPr lang="it"/>
              <a:t>IC SAN PIETRO IN VINCOLI (RA)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u="sng">
                <a:solidFill>
                  <a:srgbClr val="FF00FF"/>
                </a:solidFill>
              </a:rPr>
              <a:t>FONTI:</a:t>
            </a:r>
            <a:endParaRPr b="1" u="sng">
              <a:solidFill>
                <a:srgbClr val="FF00FF"/>
              </a:solidFill>
            </a:endParaRPr>
          </a:p>
        </p:txBody>
      </p:sp>
      <p:sp>
        <p:nvSpPr>
          <p:cNvPr id="163" name="Google Shape;16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it"/>
              <a:t>Google Immagini</a:t>
            </a:r>
            <a:endParaRPr/>
          </a:p>
          <a:p>
            <a:pPr indent="0" lvl="0" marL="0" rtl="0" algn="l">
              <a:spcBef>
                <a:spcPts val="1200"/>
              </a:spcBef>
              <a:spcAft>
                <a:spcPts val="0"/>
              </a:spcAft>
              <a:buNone/>
            </a:pPr>
            <a:r>
              <a:rPr lang="it"/>
              <a:t>google.com</a:t>
            </a:r>
            <a:endParaRPr/>
          </a:p>
          <a:p>
            <a:pPr indent="0" lvl="0" marL="0" rtl="0" algn="l">
              <a:spcBef>
                <a:spcPts val="1200"/>
              </a:spcBef>
              <a:spcAft>
                <a:spcPts val="0"/>
              </a:spcAft>
              <a:buNone/>
            </a:pPr>
            <a:r>
              <a:rPr lang="it" u="sng">
                <a:solidFill>
                  <a:schemeClr val="hlink"/>
                </a:solidFill>
                <a:hlinkClick r:id="rId3"/>
              </a:rPr>
              <a:t>wikipedia.org</a:t>
            </a:r>
            <a:endParaRPr/>
          </a:p>
          <a:p>
            <a:pPr indent="0" lvl="0" marL="0" rtl="0" algn="l">
              <a:spcBef>
                <a:spcPts val="1200"/>
              </a:spcBef>
              <a:spcAft>
                <a:spcPts val="0"/>
              </a:spcAft>
              <a:buNone/>
            </a:pPr>
            <a:r>
              <a:rPr lang="it"/>
              <a:t>wordart.com</a:t>
            </a:r>
            <a:endParaRPr/>
          </a:p>
          <a:p>
            <a:pPr indent="0" lvl="0" marL="0" rtl="0" algn="l">
              <a:spcBef>
                <a:spcPts val="1200"/>
              </a:spcBef>
              <a:spcAft>
                <a:spcPts val="0"/>
              </a:spcAft>
              <a:buNone/>
            </a:pPr>
            <a:r>
              <a:rPr lang="it" u="sng">
                <a:solidFill>
                  <a:schemeClr val="hlink"/>
                </a:solidFill>
                <a:hlinkClick r:id="rId4"/>
              </a:rPr>
              <a:t>orizzonteinsegnanti.it</a:t>
            </a:r>
            <a:endParaRPr/>
          </a:p>
          <a:p>
            <a:pPr indent="0" lvl="0" marL="0" rtl="0" algn="l">
              <a:spcBef>
                <a:spcPts val="1200"/>
              </a:spcBef>
              <a:spcAft>
                <a:spcPts val="0"/>
              </a:spcAft>
              <a:buNone/>
            </a:pPr>
            <a:r>
              <a:rPr lang="it" u="sng">
                <a:solidFill>
                  <a:schemeClr val="hlink"/>
                </a:solidFill>
                <a:hlinkClick r:id="rId5"/>
              </a:rPr>
              <a:t>arcipelagoeducativo.it</a:t>
            </a:r>
            <a:endParaRPr/>
          </a:p>
          <a:p>
            <a:pPr indent="0" lvl="0" marL="0" rtl="0" algn="l">
              <a:spcBef>
                <a:spcPts val="1200"/>
              </a:spcBef>
              <a:spcAft>
                <a:spcPts val="0"/>
              </a:spcAft>
              <a:buNone/>
            </a:pPr>
            <a:r>
              <a:rPr lang="it"/>
              <a:t>WEBINAR ‘Lingua madre: un ponte per l’inclusione’ - ANCI Emilia Romagna (18-02-2026)</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65650"/>
            <a:ext cx="8520600" cy="53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it" sz="4420">
                <a:solidFill>
                  <a:srgbClr val="A64D79"/>
                </a:solidFill>
                <a:latin typeface="Merriweather"/>
                <a:ea typeface="Merriweather"/>
                <a:cs typeface="Merriweather"/>
                <a:sym typeface="Merriweather"/>
              </a:rPr>
              <a:t>LINGUA MADRE</a:t>
            </a:r>
            <a:endParaRPr b="1" sz="4420">
              <a:solidFill>
                <a:srgbClr val="A64D79"/>
              </a:solidFill>
              <a:latin typeface="Merriweather"/>
              <a:ea typeface="Merriweather"/>
              <a:cs typeface="Merriweather"/>
              <a:sym typeface="Merriweathe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4" name="Google Shape;64;p14"/>
          <p:cNvPicPr preferRelativeResize="0"/>
          <p:nvPr/>
        </p:nvPicPr>
        <p:blipFill>
          <a:blip r:embed="rId3">
            <a:alphaModFix/>
          </a:blip>
          <a:stretch>
            <a:fillRect/>
          </a:stretch>
        </p:blipFill>
        <p:spPr>
          <a:xfrm>
            <a:off x="1935775" y="713150"/>
            <a:ext cx="5405550" cy="454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71" name="Google Shape;71;p15"/>
          <p:cNvSpPr/>
          <p:nvPr/>
        </p:nvSpPr>
        <p:spPr>
          <a:xfrm>
            <a:off x="732000" y="175100"/>
            <a:ext cx="7052700" cy="44868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5"/>
          <p:cNvSpPr txBox="1"/>
          <p:nvPr/>
        </p:nvSpPr>
        <p:spPr>
          <a:xfrm>
            <a:off x="1443400" y="957375"/>
            <a:ext cx="5721000" cy="302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4300">
                <a:solidFill>
                  <a:srgbClr val="FF00FF"/>
                </a:solidFill>
                <a:latin typeface="Lobster"/>
                <a:ea typeface="Lobster"/>
                <a:cs typeface="Lobster"/>
                <a:sym typeface="Lobster"/>
              </a:rPr>
              <a:t>La diversità e la pluralità sono una </a:t>
            </a:r>
            <a:r>
              <a:rPr b="1" i="1" lang="it" sz="4300" u="sng">
                <a:solidFill>
                  <a:srgbClr val="0000FF"/>
                </a:solidFill>
                <a:latin typeface="Lobster"/>
                <a:ea typeface="Lobster"/>
                <a:cs typeface="Lobster"/>
                <a:sym typeface="Lobster"/>
              </a:rPr>
              <a:t>risorsa</a:t>
            </a:r>
            <a:r>
              <a:rPr b="1" lang="it" sz="4300">
                <a:solidFill>
                  <a:srgbClr val="0000FF"/>
                </a:solidFill>
                <a:latin typeface="Lobster"/>
                <a:ea typeface="Lobster"/>
                <a:cs typeface="Lobster"/>
                <a:sym typeface="Lobster"/>
              </a:rPr>
              <a:t> </a:t>
            </a:r>
            <a:r>
              <a:rPr b="1" lang="it" sz="4300">
                <a:solidFill>
                  <a:srgbClr val="FF00FF"/>
                </a:solidFill>
                <a:latin typeface="Lobster"/>
                <a:ea typeface="Lobster"/>
                <a:cs typeface="Lobster"/>
                <a:sym typeface="Lobster"/>
              </a:rPr>
              <a:t>e non un </a:t>
            </a:r>
            <a:r>
              <a:rPr b="1" i="1" lang="it" sz="4300" u="sng">
                <a:solidFill>
                  <a:schemeClr val="dk1"/>
                </a:solidFill>
                <a:latin typeface="Lobster"/>
                <a:ea typeface="Lobster"/>
                <a:cs typeface="Lobster"/>
                <a:sym typeface="Lobster"/>
              </a:rPr>
              <a:t>ostacolo</a:t>
            </a:r>
            <a:r>
              <a:rPr b="1" lang="it" sz="4300">
                <a:solidFill>
                  <a:srgbClr val="FF00FF"/>
                </a:solidFill>
                <a:latin typeface="Lobster"/>
                <a:ea typeface="Lobster"/>
                <a:cs typeface="Lobster"/>
                <a:sym typeface="Lobster"/>
              </a:rPr>
              <a:t>…</a:t>
            </a:r>
            <a:endParaRPr b="1" sz="4300">
              <a:solidFill>
                <a:srgbClr val="FF00FF"/>
              </a:solidFill>
              <a:latin typeface="Lobster"/>
              <a:ea typeface="Lobster"/>
              <a:cs typeface="Lobster"/>
              <a:sym typeface="Lobster"/>
            </a:endParaRPr>
          </a:p>
          <a:p>
            <a:pPr indent="0" lvl="0" marL="0" rtl="0" algn="ctr">
              <a:spcBef>
                <a:spcPts val="0"/>
              </a:spcBef>
              <a:spcAft>
                <a:spcPts val="0"/>
              </a:spcAft>
              <a:buNone/>
            </a:pPr>
            <a:r>
              <a:rPr b="1" lang="it" sz="4300">
                <a:solidFill>
                  <a:srgbClr val="FF00FF"/>
                </a:solidFill>
                <a:latin typeface="Lobster"/>
                <a:ea typeface="Lobster"/>
                <a:cs typeface="Lobster"/>
                <a:sym typeface="Lobster"/>
              </a:rPr>
              <a:t>siamo tutti d’accordo??</a:t>
            </a:r>
            <a:endParaRPr b="1" sz="4300">
              <a:solidFill>
                <a:srgbClr val="FF00FF"/>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6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it" sz="4120">
                <a:solidFill>
                  <a:srgbClr val="FF00FF"/>
                </a:solidFill>
                <a:latin typeface="Amatic SC"/>
                <a:ea typeface="Amatic SC"/>
                <a:cs typeface="Amatic SC"/>
                <a:sym typeface="Amatic SC"/>
              </a:rPr>
              <a:t>Un po’ di dati nel mondo…</a:t>
            </a:r>
            <a:endParaRPr b="1" sz="4120">
              <a:solidFill>
                <a:srgbClr val="FF00FF"/>
              </a:solidFill>
              <a:latin typeface="Amatic SC"/>
              <a:ea typeface="Amatic SC"/>
              <a:cs typeface="Amatic SC"/>
              <a:sym typeface="Amatic SC"/>
            </a:endParaRPr>
          </a:p>
          <a:p>
            <a:pPr indent="0" lvl="0" marL="0" rtl="0" algn="l">
              <a:spcBef>
                <a:spcPts val="0"/>
              </a:spcBef>
              <a:spcAft>
                <a:spcPts val="0"/>
              </a:spcAft>
              <a:buSzPts val="990"/>
              <a:buNone/>
            </a:pPr>
            <a:r>
              <a:t/>
            </a:r>
            <a:endParaRPr sz="2520"/>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it" sz="2400">
                <a:solidFill>
                  <a:srgbClr val="A64D88"/>
                </a:solidFill>
              </a:rPr>
              <a:t>8,1 miliardi di abitanti</a:t>
            </a:r>
            <a:endParaRPr sz="2400">
              <a:solidFill>
                <a:srgbClr val="A64D88"/>
              </a:solidFill>
            </a:endParaRPr>
          </a:p>
          <a:p>
            <a:pPr indent="0" lvl="0" marL="0" rtl="0" algn="l">
              <a:spcBef>
                <a:spcPts val="1200"/>
              </a:spcBef>
              <a:spcAft>
                <a:spcPts val="0"/>
              </a:spcAft>
              <a:buNone/>
            </a:pPr>
            <a:r>
              <a:rPr lang="it" sz="2400">
                <a:solidFill>
                  <a:srgbClr val="A64D88"/>
                </a:solidFill>
              </a:rPr>
              <a:t>7168 lingue (dati 2022)</a:t>
            </a:r>
            <a:endParaRPr sz="2400">
              <a:solidFill>
                <a:srgbClr val="A64D88"/>
              </a:solidFill>
            </a:endParaRPr>
          </a:p>
          <a:p>
            <a:pPr indent="0" lvl="0" marL="0" rtl="0" algn="l">
              <a:spcBef>
                <a:spcPts val="1200"/>
              </a:spcBef>
              <a:spcAft>
                <a:spcPts val="1200"/>
              </a:spcAft>
              <a:buNone/>
            </a:pPr>
            <a:r>
              <a:rPr lang="it" sz="2400">
                <a:solidFill>
                  <a:srgbClr val="A64D88"/>
                </a:solidFill>
              </a:rPr>
              <a:t>di cui il 45% sta scomparendo a causa della globalizzazione e della digitalizzazione</a:t>
            </a:r>
            <a:endParaRPr sz="2400">
              <a:solidFill>
                <a:srgbClr val="A64D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sz="4577">
                <a:solidFill>
                  <a:srgbClr val="FF00FF"/>
                </a:solidFill>
                <a:latin typeface="Amatic SC"/>
                <a:ea typeface="Amatic SC"/>
                <a:cs typeface="Amatic SC"/>
                <a:sym typeface="Amatic SC"/>
              </a:rPr>
              <a:t>…..in Italia…</a:t>
            </a:r>
            <a:endParaRPr sz="3466"/>
          </a:p>
          <a:p>
            <a:pPr indent="0" lvl="0" marL="0" rtl="0" algn="l">
              <a:spcBef>
                <a:spcPts val="0"/>
              </a:spcBef>
              <a:spcAft>
                <a:spcPts val="0"/>
              </a:spcAft>
              <a:buNone/>
            </a:pPr>
            <a:r>
              <a:t/>
            </a:r>
            <a:endParaRPr/>
          </a:p>
          <a:p>
            <a:pPr indent="0" lvl="0" marL="0" rtl="0" algn="l">
              <a:spcBef>
                <a:spcPts val="0"/>
              </a:spcBef>
              <a:spcAft>
                <a:spcPts val="0"/>
              </a:spcAft>
              <a:buNone/>
            </a:pPr>
            <a:r>
              <a:rPr lang="it"/>
              <a:t>…</a:t>
            </a:r>
            <a:endParaRPr/>
          </a:p>
          <a:p>
            <a:pPr indent="0" lvl="0" marL="0" rtl="0" algn="l">
              <a:spcBef>
                <a:spcPts val="0"/>
              </a:spcBef>
              <a:spcAft>
                <a:spcPts val="0"/>
              </a:spcAft>
              <a:buNone/>
            </a:pPr>
            <a:r>
              <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sz="2300"/>
          </a:p>
          <a:p>
            <a:pPr indent="0" lvl="0" marL="0" rtl="0" algn="l">
              <a:spcBef>
                <a:spcPts val="1200"/>
              </a:spcBef>
              <a:spcAft>
                <a:spcPts val="1200"/>
              </a:spcAft>
              <a:buNone/>
            </a:pPr>
            <a:r>
              <a:rPr lang="it" sz="2300">
                <a:solidFill>
                  <a:srgbClr val="A64D88"/>
                </a:solidFill>
              </a:rPr>
              <a:t>5,4</a:t>
            </a:r>
            <a:r>
              <a:rPr lang="it" sz="2300">
                <a:solidFill>
                  <a:srgbClr val="A64D88"/>
                </a:solidFill>
              </a:rPr>
              <a:t> milioni di stranieri residenti nel 2025 su una popolazione di circa 58,95 milioni di persone</a:t>
            </a:r>
            <a:endParaRPr sz="2300">
              <a:solidFill>
                <a:srgbClr val="A64D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idx="1" type="body"/>
          </p:nvPr>
        </p:nvSpPr>
        <p:spPr>
          <a:xfrm>
            <a:off x="311700" y="957375"/>
            <a:ext cx="8520600" cy="36114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b="1" lang="it">
                <a:solidFill>
                  <a:srgbClr val="3366CC"/>
                </a:solidFill>
              </a:rPr>
              <a:t>classe di 23 alunni , </a:t>
            </a:r>
            <a:r>
              <a:rPr b="1" lang="it" u="sng">
                <a:solidFill>
                  <a:srgbClr val="3366CC"/>
                </a:solidFill>
              </a:rPr>
              <a:t>di cui 8 con lingua madre diversa dall’italiano</a:t>
            </a:r>
            <a:endParaRPr b="1" u="sng">
              <a:solidFill>
                <a:srgbClr val="3366CC"/>
              </a:solidFill>
            </a:endParaRPr>
          </a:p>
          <a:p>
            <a:pPr indent="0" lvl="0" marL="0" rtl="0" algn="l">
              <a:spcBef>
                <a:spcPts val="1200"/>
              </a:spcBef>
              <a:spcAft>
                <a:spcPts val="0"/>
              </a:spcAft>
              <a:buNone/>
            </a:pPr>
            <a:r>
              <a:rPr b="1" lang="it" u="sng">
                <a:solidFill>
                  <a:srgbClr val="A64D88"/>
                </a:solidFill>
              </a:rPr>
              <a:t>Albanese</a:t>
            </a:r>
            <a:r>
              <a:rPr lang="it">
                <a:solidFill>
                  <a:srgbClr val="A64D88"/>
                </a:solidFill>
              </a:rPr>
              <a:t> = </a:t>
            </a:r>
            <a:r>
              <a:rPr lang="it" sz="1200">
                <a:solidFill>
                  <a:srgbClr val="A64D88"/>
                </a:solidFill>
                <a:highlight>
                  <a:srgbClr val="F8F4F1"/>
                </a:highlight>
                <a:uFill>
                  <a:noFill/>
                </a:uFill>
                <a:hlinkClick r:id="rId3">
                  <a:extLst>
                    <a:ext uri="{A12FA001-AC4F-418D-AE19-62706E023703}">
                      <ahyp:hlinkClr val="tx"/>
                    </a:ext>
                  </a:extLst>
                </a:hlinkClick>
              </a:rPr>
              <a:t>La lingua albanese, conosciuta anche come </a:t>
            </a:r>
            <a:r>
              <a:rPr b="1" lang="it" sz="1200">
                <a:solidFill>
                  <a:srgbClr val="A64D88"/>
                </a:solidFill>
                <a:highlight>
                  <a:srgbClr val="F8F4F1"/>
                </a:highlight>
                <a:uFill>
                  <a:noFill/>
                </a:uFill>
                <a:hlinkClick r:id="rId4">
                  <a:extLst>
                    <a:ext uri="{A12FA001-AC4F-418D-AE19-62706E023703}">
                      <ahyp:hlinkClr val="tx"/>
                    </a:ext>
                  </a:extLst>
                </a:hlinkClick>
              </a:rPr>
              <a:t>gjuha shqipe</a:t>
            </a:r>
            <a:r>
              <a:rPr lang="it" sz="1200">
                <a:solidFill>
                  <a:srgbClr val="A64D88"/>
                </a:solidFill>
                <a:highlight>
                  <a:srgbClr val="F8F4F1"/>
                </a:highlight>
                <a:uFill>
                  <a:noFill/>
                </a:uFill>
                <a:hlinkClick r:id="rId5">
                  <a:extLst>
                    <a:ext uri="{A12FA001-AC4F-418D-AE19-62706E023703}">
                      <ahyp:hlinkClr val="tx"/>
                    </a:ext>
                  </a:extLst>
                </a:hlinkClick>
              </a:rPr>
              <a:t>, è una lingua indoeuropea parlata principalmente in Albania, ma con comunità albanesi in Kosovo, Macedonia</a:t>
            </a:r>
            <a:r>
              <a:rPr lang="it">
                <a:solidFill>
                  <a:srgbClr val="A64D88"/>
                </a:solidFill>
              </a:rPr>
              <a:t>. </a:t>
            </a:r>
            <a:r>
              <a:rPr lang="it" sz="1200">
                <a:solidFill>
                  <a:srgbClr val="A64D88"/>
                </a:solidFill>
                <a:highlight>
                  <a:srgbClr val="F8F4F1"/>
                </a:highlight>
                <a:uFill>
                  <a:noFill/>
                </a:uFill>
                <a:hlinkClick r:id="rId6">
                  <a:extLst>
                    <a:ext uri="{A12FA001-AC4F-418D-AE19-62706E023703}">
                      <ahyp:hlinkClr val="tx"/>
                    </a:ext>
                  </a:extLst>
                </a:hlinkClick>
              </a:rPr>
              <a:t>Essa ha una struttura di 36 lettere, composta da 7 vocali e 29 consonanti, e ha un alfabeto con lettere "doppie" che non esistono in italiano. </a:t>
            </a:r>
            <a:endParaRPr>
              <a:solidFill>
                <a:srgbClr val="A64D88"/>
              </a:solidFill>
            </a:endParaRPr>
          </a:p>
          <a:p>
            <a:pPr indent="0" lvl="0" marL="0" rtl="0" algn="l">
              <a:spcBef>
                <a:spcPts val="1200"/>
              </a:spcBef>
              <a:spcAft>
                <a:spcPts val="0"/>
              </a:spcAft>
              <a:buNone/>
            </a:pPr>
            <a:r>
              <a:rPr b="1" lang="it" u="sng">
                <a:solidFill>
                  <a:srgbClr val="FF00FF"/>
                </a:solidFill>
              </a:rPr>
              <a:t>Rumeno</a:t>
            </a:r>
            <a:r>
              <a:rPr lang="it">
                <a:solidFill>
                  <a:srgbClr val="FF00FF"/>
                </a:solidFill>
              </a:rPr>
              <a:t> = </a:t>
            </a:r>
            <a:r>
              <a:rPr lang="it" sz="1350">
                <a:solidFill>
                  <a:srgbClr val="FF00FF"/>
                </a:solidFill>
                <a:highlight>
                  <a:srgbClr val="FFFFFF"/>
                </a:highlight>
                <a:uFill>
                  <a:noFill/>
                </a:uFill>
                <a:hlinkClick r:id="rId7">
                  <a:extLst>
                    <a:ext uri="{A12FA001-AC4F-418D-AE19-62706E023703}">
                      <ahyp:hlinkClr val="tx"/>
                    </a:ext>
                  </a:extLst>
                </a:hlinkClick>
              </a:rPr>
              <a:t>Il rumeno, noto anche come dacorumeno (limba română), appartiene al gruppo delle lingue romanze balcaniche e fa parte della famiglia indoeuropea. È parlato principalmente in </a:t>
            </a:r>
            <a:r>
              <a:rPr b="1" lang="it" sz="1350">
                <a:solidFill>
                  <a:srgbClr val="FF00FF"/>
                </a:solidFill>
                <a:highlight>
                  <a:srgbClr val="FFFFFF"/>
                </a:highlight>
                <a:uFill>
                  <a:noFill/>
                </a:uFill>
                <a:hlinkClick r:id="rId8">
                  <a:extLst>
                    <a:ext uri="{A12FA001-AC4F-418D-AE19-62706E023703}">
                      <ahyp:hlinkClr val="tx"/>
                    </a:ext>
                  </a:extLst>
                </a:hlinkClick>
              </a:rPr>
              <a:t>Romania e Moldavia</a:t>
            </a:r>
            <a:r>
              <a:rPr lang="it" sz="1350">
                <a:solidFill>
                  <a:srgbClr val="FF00FF"/>
                </a:solidFill>
                <a:highlight>
                  <a:srgbClr val="FFFFFF"/>
                </a:highlight>
                <a:uFill>
                  <a:noFill/>
                </a:uFill>
                <a:hlinkClick r:id="rId9">
                  <a:extLst>
                    <a:ext uri="{A12FA001-AC4F-418D-AE19-62706E023703}">
                      <ahyp:hlinkClr val="tx"/>
                    </a:ext>
                  </a:extLst>
                </a:hlinkClick>
              </a:rPr>
              <a:t>, ma anche in Serbia, Bulgaria, Russia, Ucraina, Ungheria</a:t>
            </a:r>
            <a:r>
              <a:rPr lang="it">
                <a:solidFill>
                  <a:srgbClr val="FF00FF"/>
                </a:solidFill>
              </a:rPr>
              <a:t>.</a:t>
            </a:r>
            <a:endParaRPr>
              <a:solidFill>
                <a:srgbClr val="FF00FF"/>
              </a:solidFill>
            </a:endParaRPr>
          </a:p>
          <a:p>
            <a:pPr indent="0" lvl="0" marL="0" rtl="0" algn="l">
              <a:spcBef>
                <a:spcPts val="1200"/>
              </a:spcBef>
              <a:spcAft>
                <a:spcPts val="0"/>
              </a:spcAft>
              <a:buNone/>
            </a:pPr>
            <a:r>
              <a:rPr b="1" lang="it" u="sng">
                <a:solidFill>
                  <a:srgbClr val="A64D88"/>
                </a:solidFill>
              </a:rPr>
              <a:t>Malayarem </a:t>
            </a:r>
            <a:r>
              <a:rPr lang="it">
                <a:solidFill>
                  <a:srgbClr val="A64D88"/>
                </a:solidFill>
              </a:rPr>
              <a:t>= </a:t>
            </a:r>
            <a:r>
              <a:rPr lang="it" sz="1200">
                <a:solidFill>
                  <a:srgbClr val="A64D88"/>
                </a:solidFill>
                <a:highlight>
                  <a:srgbClr val="FFFFFF"/>
                </a:highlight>
              </a:rPr>
              <a:t>La </a:t>
            </a:r>
            <a:r>
              <a:rPr b="1" lang="it" sz="1200">
                <a:solidFill>
                  <a:srgbClr val="A64D88"/>
                </a:solidFill>
                <a:highlight>
                  <a:srgbClr val="FFFFFF"/>
                </a:highlight>
              </a:rPr>
              <a:t>lingua malayāḷaṁ</a:t>
            </a:r>
            <a:r>
              <a:rPr lang="it" sz="1200">
                <a:solidFill>
                  <a:srgbClr val="A64D88"/>
                </a:solidFill>
                <a:highlight>
                  <a:srgbClr val="FFFFFF"/>
                </a:highlight>
              </a:rPr>
              <a:t> (മലയാളം) è una </a:t>
            </a:r>
            <a:r>
              <a:rPr lang="it" sz="1200">
                <a:solidFill>
                  <a:srgbClr val="A64D88"/>
                </a:solidFill>
                <a:highlight>
                  <a:srgbClr val="FFFFFF"/>
                </a:highlight>
                <a:uFill>
                  <a:noFill/>
                </a:uFill>
                <a:hlinkClick r:id="rId10">
                  <a:extLst>
                    <a:ext uri="{A12FA001-AC4F-418D-AE19-62706E023703}">
                      <ahyp:hlinkClr val="tx"/>
                    </a:ext>
                  </a:extLst>
                </a:hlinkClick>
              </a:rPr>
              <a:t>lingua dravidica</a:t>
            </a:r>
            <a:r>
              <a:rPr lang="it" sz="1200">
                <a:solidFill>
                  <a:srgbClr val="A64D88"/>
                </a:solidFill>
                <a:highlight>
                  <a:srgbClr val="FFFFFF"/>
                </a:highlight>
              </a:rPr>
              <a:t> meridionale parlata in </a:t>
            </a:r>
            <a:r>
              <a:rPr lang="it" sz="1200">
                <a:solidFill>
                  <a:srgbClr val="A64D88"/>
                </a:solidFill>
                <a:highlight>
                  <a:srgbClr val="FFFFFF"/>
                </a:highlight>
                <a:uFill>
                  <a:noFill/>
                </a:uFill>
                <a:hlinkClick r:id="rId11">
                  <a:extLst>
                    <a:ext uri="{A12FA001-AC4F-418D-AE19-62706E023703}">
                      <ahyp:hlinkClr val="tx"/>
                    </a:ext>
                  </a:extLst>
                </a:hlinkClick>
              </a:rPr>
              <a:t>India</a:t>
            </a:r>
            <a:r>
              <a:rPr lang="it" sz="1200">
                <a:solidFill>
                  <a:srgbClr val="A64D88"/>
                </a:solidFill>
                <a:highlight>
                  <a:srgbClr val="FFFFFF"/>
                </a:highlight>
              </a:rPr>
              <a:t>, principalmente nello stato federato del </a:t>
            </a:r>
            <a:r>
              <a:rPr lang="it" sz="1200">
                <a:solidFill>
                  <a:srgbClr val="A64D88"/>
                </a:solidFill>
                <a:highlight>
                  <a:srgbClr val="FFFFFF"/>
                </a:highlight>
                <a:uFill>
                  <a:noFill/>
                </a:uFill>
                <a:hlinkClick r:id="rId12">
                  <a:extLst>
                    <a:ext uri="{A12FA001-AC4F-418D-AE19-62706E023703}">
                      <ahyp:hlinkClr val="tx"/>
                    </a:ext>
                  </a:extLst>
                </a:hlinkClick>
              </a:rPr>
              <a:t>Kerala</a:t>
            </a:r>
            <a:r>
              <a:rPr lang="it" sz="1200">
                <a:solidFill>
                  <a:srgbClr val="A64D88"/>
                </a:solidFill>
                <a:highlight>
                  <a:srgbClr val="FFFFFF"/>
                </a:highlight>
              </a:rPr>
              <a:t>. Al 2022, è parlata da 37,2 milioni di parlanti totali</a:t>
            </a:r>
            <a:r>
              <a:rPr baseline="30000" lang="it" sz="1200">
                <a:solidFill>
                  <a:srgbClr val="A64D88"/>
                </a:solidFill>
                <a:highlight>
                  <a:srgbClr val="FFFFFF"/>
                </a:highlight>
              </a:rPr>
              <a:t>.</a:t>
            </a:r>
            <a:r>
              <a:rPr lang="it">
                <a:solidFill>
                  <a:srgbClr val="A64D88"/>
                </a:solidFill>
              </a:rPr>
              <a:t>.</a:t>
            </a:r>
            <a:endParaRPr>
              <a:solidFill>
                <a:srgbClr val="A64D88"/>
              </a:solidFill>
            </a:endParaRPr>
          </a:p>
          <a:p>
            <a:pPr indent="0" lvl="0" marL="0" rtl="0" algn="l">
              <a:spcBef>
                <a:spcPts val="1200"/>
              </a:spcBef>
              <a:spcAft>
                <a:spcPts val="0"/>
              </a:spcAft>
              <a:buNone/>
            </a:pPr>
            <a:r>
              <a:rPr b="1" lang="it" sz="1657" u="sng">
                <a:solidFill>
                  <a:srgbClr val="FF00FF"/>
                </a:solidFill>
              </a:rPr>
              <a:t>Polacco</a:t>
            </a:r>
            <a:r>
              <a:rPr b="1" lang="it" sz="1492" u="sng">
                <a:solidFill>
                  <a:srgbClr val="FF00FF"/>
                </a:solidFill>
                <a:highlight>
                  <a:srgbClr val="FFFFFF"/>
                </a:highlight>
                <a:hlinkClick r:id="rId13">
                  <a:extLst>
                    <a:ext uri="{A12FA001-AC4F-418D-AE19-62706E023703}">
                      <ahyp:hlinkClr val="tx"/>
                    </a:ext>
                  </a:extLst>
                </a:hlinkClick>
              </a:rPr>
              <a:t> </a:t>
            </a:r>
            <a:r>
              <a:rPr lang="it" sz="1350">
                <a:solidFill>
                  <a:srgbClr val="FF00FF"/>
                </a:solidFill>
                <a:highlight>
                  <a:srgbClr val="FFFFFF"/>
                </a:highlight>
                <a:uFill>
                  <a:noFill/>
                </a:uFill>
                <a:hlinkClick r:id="rId14">
                  <a:extLst>
                    <a:ext uri="{A12FA001-AC4F-418D-AE19-62706E023703}">
                      <ahyp:hlinkClr val="tx"/>
                    </a:ext>
                  </a:extLst>
                </a:hlinkClick>
              </a:rPr>
              <a:t>= (nativa: </a:t>
            </a:r>
            <a:r>
              <a:rPr b="1" lang="it" sz="1350">
                <a:solidFill>
                  <a:srgbClr val="FF00FF"/>
                </a:solidFill>
                <a:highlight>
                  <a:srgbClr val="FFFFFF"/>
                </a:highlight>
                <a:uFill>
                  <a:noFill/>
                </a:uFill>
                <a:hlinkClick r:id="rId15">
                  <a:extLst>
                    <a:ext uri="{A12FA001-AC4F-418D-AE19-62706E023703}">
                      <ahyp:hlinkClr val="tx"/>
                    </a:ext>
                  </a:extLst>
                </a:hlinkClick>
              </a:rPr>
              <a:t>język polski</a:t>
            </a:r>
            <a:r>
              <a:rPr lang="it" sz="1350">
                <a:solidFill>
                  <a:srgbClr val="FF00FF"/>
                </a:solidFill>
                <a:highlight>
                  <a:srgbClr val="FFFFFF"/>
                </a:highlight>
                <a:uFill>
                  <a:noFill/>
                </a:uFill>
                <a:hlinkClick r:id="rId16">
                  <a:extLst>
                    <a:ext uri="{A12FA001-AC4F-418D-AE19-62706E023703}">
                      <ahyp:hlinkClr val="tx"/>
                    </a:ext>
                  </a:extLst>
                </a:hlinkClick>
              </a:rPr>
              <a:t>) è una lingua slava occidentale parlata principalmente in Polonia, con circa </a:t>
            </a:r>
            <a:r>
              <a:rPr b="1" lang="it" sz="1350">
                <a:solidFill>
                  <a:srgbClr val="FF00FF"/>
                </a:solidFill>
                <a:highlight>
                  <a:srgbClr val="FFFFFF"/>
                </a:highlight>
                <a:uFill>
                  <a:noFill/>
                </a:uFill>
                <a:hlinkClick r:id="rId17">
                  <a:extLst>
                    <a:ext uri="{A12FA001-AC4F-418D-AE19-62706E023703}">
                      <ahyp:hlinkClr val="tx"/>
                    </a:ext>
                  </a:extLst>
                </a:hlinkClick>
              </a:rPr>
              <a:t>45 milioni di parlanti</a:t>
            </a:r>
            <a:r>
              <a:rPr lang="it" sz="1350">
                <a:solidFill>
                  <a:srgbClr val="FF00FF"/>
                </a:solidFill>
                <a:highlight>
                  <a:srgbClr val="FFFFFF"/>
                </a:highlight>
                <a:uFill>
                  <a:noFill/>
                </a:uFill>
                <a:hlinkClick r:id="rId18">
                  <a:extLst>
                    <a:ext uri="{A12FA001-AC4F-418D-AE19-62706E023703}">
                      <ahyp:hlinkClr val="tx"/>
                    </a:ext>
                  </a:extLst>
                </a:hlinkClick>
              </a:rPr>
              <a:t> totali. È la lingua ufficiale della Polonia e viene parlata anche in altri paesi come Bielorussia, Repubblica Ceca, Germania, Ungheria, Israele, Lituania, Romania, Slovacchia e Ucraina. Il polacco ha una buona base di vocabolario di origine greca e latina. </a:t>
            </a:r>
            <a:endParaRPr>
              <a:solidFill>
                <a:srgbClr val="FF00FF"/>
              </a:solidFill>
            </a:endParaRPr>
          </a:p>
          <a:p>
            <a:pPr indent="0" lvl="0" marL="0" rtl="0" algn="l">
              <a:spcBef>
                <a:spcPts val="1200"/>
              </a:spcBef>
              <a:spcAft>
                <a:spcPts val="0"/>
              </a:spcAft>
              <a:buNone/>
            </a:pPr>
            <a:r>
              <a:rPr b="1" lang="it" sz="1485" u="sng">
                <a:solidFill>
                  <a:srgbClr val="A64D88"/>
                </a:solidFill>
                <a:highlight>
                  <a:srgbClr val="FFFFFF"/>
                </a:highlight>
              </a:rPr>
              <a:t>Nigerian English</a:t>
            </a:r>
            <a:r>
              <a:rPr b="1" lang="it" sz="1200">
                <a:solidFill>
                  <a:srgbClr val="A64D88"/>
                </a:solidFill>
                <a:highlight>
                  <a:srgbClr val="FFFFFF"/>
                </a:highlight>
              </a:rPr>
              <a:t> = </a:t>
            </a:r>
            <a:r>
              <a:rPr lang="it" sz="1200">
                <a:solidFill>
                  <a:srgbClr val="A64D88"/>
                </a:solidFill>
                <a:highlight>
                  <a:srgbClr val="FFFFFF"/>
                </a:highlight>
              </a:rPr>
              <a:t>also known as</a:t>
            </a:r>
            <a:r>
              <a:rPr b="1" lang="it" sz="1200">
                <a:solidFill>
                  <a:srgbClr val="A64D88"/>
                </a:solidFill>
                <a:highlight>
                  <a:srgbClr val="FFFFFF"/>
                </a:highlight>
              </a:rPr>
              <a:t> Nigerian Standard English</a:t>
            </a:r>
            <a:r>
              <a:rPr lang="it" sz="1200">
                <a:solidFill>
                  <a:srgbClr val="A64D88"/>
                </a:solidFill>
                <a:highlight>
                  <a:srgbClr val="FFFFFF"/>
                </a:highlight>
              </a:rPr>
              <a:t>, is a variety of English spoken in </a:t>
            </a:r>
            <a:r>
              <a:rPr lang="it" sz="1200">
                <a:solidFill>
                  <a:srgbClr val="A64D88"/>
                </a:solidFill>
                <a:highlight>
                  <a:srgbClr val="FFFFFF"/>
                </a:highlight>
                <a:uFill>
                  <a:noFill/>
                </a:uFill>
                <a:hlinkClick r:id="rId19">
                  <a:extLst>
                    <a:ext uri="{A12FA001-AC4F-418D-AE19-62706E023703}">
                      <ahyp:hlinkClr val="tx"/>
                    </a:ext>
                  </a:extLst>
                </a:hlinkClick>
              </a:rPr>
              <a:t>Nigeria</a:t>
            </a:r>
            <a:r>
              <a:rPr lang="it" sz="1200">
                <a:solidFill>
                  <a:srgbClr val="A64D88"/>
                </a:solidFill>
                <a:highlight>
                  <a:srgbClr val="FFFFFF"/>
                </a:highlight>
              </a:rPr>
              <a:t>.Based on </a:t>
            </a:r>
            <a:r>
              <a:rPr lang="it" sz="1200">
                <a:solidFill>
                  <a:srgbClr val="A64D88"/>
                </a:solidFill>
                <a:highlight>
                  <a:srgbClr val="FFFFFF"/>
                </a:highlight>
                <a:uFill>
                  <a:noFill/>
                </a:uFill>
                <a:hlinkClick r:id="rId20">
                  <a:extLst>
                    <a:ext uri="{A12FA001-AC4F-418D-AE19-62706E023703}">
                      <ahyp:hlinkClr val="tx"/>
                    </a:ext>
                  </a:extLst>
                </a:hlinkClick>
              </a:rPr>
              <a:t>British English</a:t>
            </a:r>
            <a:r>
              <a:rPr lang="it" sz="1200">
                <a:solidFill>
                  <a:srgbClr val="A64D88"/>
                </a:solidFill>
                <a:highlight>
                  <a:srgbClr val="FFFFFF"/>
                </a:highlight>
              </a:rPr>
              <a:t>, the dialect contains various </a:t>
            </a:r>
            <a:r>
              <a:rPr lang="it" sz="1200">
                <a:solidFill>
                  <a:srgbClr val="A64D88"/>
                </a:solidFill>
                <a:highlight>
                  <a:srgbClr val="FFFFFF"/>
                </a:highlight>
                <a:uFill>
                  <a:noFill/>
                </a:uFill>
                <a:hlinkClick r:id="rId21">
                  <a:extLst>
                    <a:ext uri="{A12FA001-AC4F-418D-AE19-62706E023703}">
                      <ahyp:hlinkClr val="tx"/>
                    </a:ext>
                  </a:extLst>
                </a:hlinkClick>
              </a:rPr>
              <a:t>loanwords</a:t>
            </a:r>
            <a:r>
              <a:rPr lang="it" sz="1200">
                <a:solidFill>
                  <a:srgbClr val="A64D88"/>
                </a:solidFill>
                <a:highlight>
                  <a:srgbClr val="FFFFFF"/>
                </a:highlight>
              </a:rPr>
              <a:t> and </a:t>
            </a:r>
            <a:r>
              <a:rPr lang="it" sz="1200">
                <a:solidFill>
                  <a:srgbClr val="A64D88"/>
                </a:solidFill>
                <a:highlight>
                  <a:srgbClr val="FFFFFF"/>
                </a:highlight>
                <a:uFill>
                  <a:noFill/>
                </a:uFill>
                <a:hlinkClick r:id="rId22">
                  <a:extLst>
                    <a:ext uri="{A12FA001-AC4F-418D-AE19-62706E023703}">
                      <ahyp:hlinkClr val="tx"/>
                    </a:ext>
                  </a:extLst>
                </a:hlinkClick>
              </a:rPr>
              <a:t>collocations</a:t>
            </a:r>
            <a:r>
              <a:rPr lang="it" sz="1200">
                <a:solidFill>
                  <a:srgbClr val="A64D88"/>
                </a:solidFill>
                <a:highlight>
                  <a:srgbClr val="FFFFFF"/>
                </a:highlight>
              </a:rPr>
              <a:t> from the </a:t>
            </a:r>
            <a:r>
              <a:rPr lang="it" sz="1200">
                <a:solidFill>
                  <a:srgbClr val="A64D88"/>
                </a:solidFill>
                <a:highlight>
                  <a:srgbClr val="FFFFFF"/>
                </a:highlight>
                <a:uFill>
                  <a:noFill/>
                </a:uFill>
                <a:hlinkClick r:id="rId23">
                  <a:extLst>
                    <a:ext uri="{A12FA001-AC4F-418D-AE19-62706E023703}">
                      <ahyp:hlinkClr val="tx"/>
                    </a:ext>
                  </a:extLst>
                </a:hlinkClick>
              </a:rPr>
              <a:t>native languages of Nigeria</a:t>
            </a:r>
            <a:r>
              <a:rPr lang="it" sz="1200">
                <a:solidFill>
                  <a:srgbClr val="A64D88"/>
                </a:solidFill>
                <a:highlight>
                  <a:srgbClr val="FFFFFF"/>
                </a:highlight>
              </a:rPr>
              <a:t>, due to the need to express concepts specific to the cultures of ethnic groups in the nation. Il </a:t>
            </a:r>
            <a:r>
              <a:rPr b="1" lang="it" sz="1200" u="sng">
                <a:solidFill>
                  <a:srgbClr val="A64D88"/>
                </a:solidFill>
                <a:highlight>
                  <a:srgbClr val="FFFFFF"/>
                </a:highlight>
              </a:rPr>
              <a:t>dialetto IGBO </a:t>
            </a:r>
            <a:r>
              <a:rPr lang="it" sz="1200">
                <a:solidFill>
                  <a:srgbClr val="A64D88"/>
                </a:solidFill>
                <a:highlight>
                  <a:srgbClr val="FFFFFF"/>
                </a:highlight>
              </a:rPr>
              <a:t>è parlato da 30,8 milioni di abitanti nel sud est della Nigeria.</a:t>
            </a:r>
            <a:endParaRPr sz="1200">
              <a:solidFill>
                <a:srgbClr val="A64D88"/>
              </a:solidFill>
              <a:highlight>
                <a:srgbClr val="FFFFFF"/>
              </a:highlight>
            </a:endParaRPr>
          </a:p>
          <a:p>
            <a:pPr indent="0" lvl="0" marL="0" rtl="0" algn="l">
              <a:spcBef>
                <a:spcPts val="1200"/>
              </a:spcBef>
              <a:spcAft>
                <a:spcPts val="0"/>
              </a:spcAft>
              <a:buNone/>
            </a:pPr>
            <a:r>
              <a:rPr b="1" lang="it" sz="1670" u="sng">
                <a:solidFill>
                  <a:srgbClr val="FF00FF"/>
                </a:solidFill>
              </a:rPr>
              <a:t>Wolof</a:t>
            </a:r>
            <a:r>
              <a:rPr b="1" lang="it" sz="1070" u="sng">
                <a:solidFill>
                  <a:srgbClr val="FF00FF"/>
                </a:solidFill>
                <a:highlight>
                  <a:srgbClr val="FFFFFF"/>
                </a:highlight>
              </a:rPr>
              <a:t> </a:t>
            </a:r>
            <a:r>
              <a:rPr lang="it" sz="1200">
                <a:solidFill>
                  <a:srgbClr val="FF00FF"/>
                </a:solidFill>
                <a:highlight>
                  <a:srgbClr val="FFFFFF"/>
                </a:highlight>
              </a:rPr>
              <a:t>= </a:t>
            </a:r>
            <a:r>
              <a:rPr b="1" lang="it" sz="1200">
                <a:solidFill>
                  <a:srgbClr val="FF00FF"/>
                </a:solidFill>
                <a:highlight>
                  <a:srgbClr val="FFFFFF"/>
                </a:highlight>
              </a:rPr>
              <a:t>wòlof</a:t>
            </a:r>
            <a:r>
              <a:rPr lang="it" sz="1200">
                <a:solidFill>
                  <a:srgbClr val="FF00FF"/>
                </a:solidFill>
                <a:highlight>
                  <a:srgbClr val="FFFFFF"/>
                </a:highlight>
              </a:rPr>
              <a:t> o, con grafia italiana, </a:t>
            </a:r>
            <a:r>
              <a:rPr b="1" lang="it" sz="1200">
                <a:solidFill>
                  <a:srgbClr val="FF00FF"/>
                </a:solidFill>
                <a:highlight>
                  <a:srgbClr val="FFFFFF"/>
                </a:highlight>
              </a:rPr>
              <a:t>uolof</a:t>
            </a:r>
            <a:r>
              <a:rPr baseline="30000" lang="it" sz="1100">
                <a:solidFill>
                  <a:srgbClr val="FF00FF"/>
                </a:solidFill>
                <a:highlight>
                  <a:srgbClr val="FFFFFF"/>
                </a:highlight>
                <a:uFill>
                  <a:noFill/>
                </a:uFill>
                <a:hlinkClick r:id="rId24">
                  <a:extLst>
                    <a:ext uri="{A12FA001-AC4F-418D-AE19-62706E023703}">
                      <ahyp:hlinkClr val="tx"/>
                    </a:ext>
                  </a:extLst>
                </a:hlinkClick>
              </a:rPr>
              <a:t>[</a:t>
            </a:r>
            <a:r>
              <a:rPr lang="it" sz="1200">
                <a:solidFill>
                  <a:srgbClr val="FF00FF"/>
                </a:solidFill>
                <a:highlight>
                  <a:srgbClr val="FFFFFF"/>
                </a:highlight>
              </a:rPr>
              <a:t> è la lingua parlata in </a:t>
            </a:r>
            <a:r>
              <a:rPr lang="it" sz="1200">
                <a:solidFill>
                  <a:srgbClr val="FF00FF"/>
                </a:solidFill>
                <a:highlight>
                  <a:srgbClr val="FFFFFF"/>
                </a:highlight>
                <a:uFill>
                  <a:noFill/>
                </a:uFill>
                <a:hlinkClick r:id="rId25">
                  <a:extLst>
                    <a:ext uri="{A12FA001-AC4F-418D-AE19-62706E023703}">
                      <ahyp:hlinkClr val="tx"/>
                    </a:ext>
                  </a:extLst>
                </a:hlinkClick>
              </a:rPr>
              <a:t>Senegal</a:t>
            </a:r>
            <a:r>
              <a:rPr lang="it" sz="1200">
                <a:solidFill>
                  <a:srgbClr val="FF00FF"/>
                </a:solidFill>
                <a:highlight>
                  <a:srgbClr val="FFFFFF"/>
                </a:highlight>
              </a:rPr>
              <a:t> dall'</a:t>
            </a:r>
            <a:r>
              <a:rPr lang="it" sz="1200">
                <a:solidFill>
                  <a:srgbClr val="FF00FF"/>
                </a:solidFill>
                <a:highlight>
                  <a:srgbClr val="FFFFFF"/>
                </a:highlight>
                <a:uFill>
                  <a:noFill/>
                </a:uFill>
                <a:hlinkClick r:id="rId26">
                  <a:extLst>
                    <a:ext uri="{A12FA001-AC4F-418D-AE19-62706E023703}">
                      <ahyp:hlinkClr val="tx"/>
                    </a:ext>
                  </a:extLst>
                </a:hlinkClick>
              </a:rPr>
              <a:t>omonima popolazione</a:t>
            </a:r>
            <a:r>
              <a:rPr lang="it" sz="1200">
                <a:solidFill>
                  <a:srgbClr val="FF00FF"/>
                </a:solidFill>
                <a:highlight>
                  <a:srgbClr val="FFFFFF"/>
                </a:highlight>
              </a:rPr>
              <a:t>. Al 2025, è parlato da 20 milioni di parlanti totali. Nel dialetto della regione di Dakar, in particolare, si notano forti contaminazioni francofone e la presenza di numerosi vocaboli derivanti dal francese e dallo </a:t>
            </a:r>
            <a:r>
              <a:rPr lang="it" sz="1200">
                <a:solidFill>
                  <a:srgbClr val="FF00FF"/>
                </a:solidFill>
                <a:highlight>
                  <a:srgbClr val="FFFFFF"/>
                </a:highlight>
                <a:uFill>
                  <a:noFill/>
                </a:uFill>
                <a:hlinkClick r:id="rId27">
                  <a:extLst>
                    <a:ext uri="{A12FA001-AC4F-418D-AE19-62706E023703}">
                      <ahyp:hlinkClr val="tx"/>
                    </a:ext>
                  </a:extLst>
                </a:hlinkClick>
              </a:rPr>
              <a:t>slang</a:t>
            </a:r>
            <a:r>
              <a:rPr lang="it" sz="1200">
                <a:solidFill>
                  <a:srgbClr val="FF00FF"/>
                </a:solidFill>
                <a:highlight>
                  <a:srgbClr val="FFFFFF"/>
                </a:highlight>
              </a:rPr>
              <a:t> </a:t>
            </a:r>
            <a:r>
              <a:rPr lang="it" sz="1200">
                <a:solidFill>
                  <a:srgbClr val="FF00FF"/>
                </a:solidFill>
                <a:highlight>
                  <a:srgbClr val="FFFFFF"/>
                </a:highlight>
                <a:uFill>
                  <a:noFill/>
                </a:uFill>
                <a:hlinkClick r:id="rId28">
                  <a:extLst>
                    <a:ext uri="{A12FA001-AC4F-418D-AE19-62706E023703}">
                      <ahyp:hlinkClr val="tx"/>
                    </a:ext>
                  </a:extLst>
                </a:hlinkClick>
              </a:rPr>
              <a:t>afroamericano</a:t>
            </a:r>
            <a:r>
              <a:rPr lang="it">
                <a:solidFill>
                  <a:srgbClr val="FF00FF"/>
                </a:solidFill>
              </a:rPr>
              <a:t>.</a:t>
            </a:r>
            <a:endParaRPr>
              <a:solidFill>
                <a:srgbClr val="FF00FF"/>
              </a:solidFill>
            </a:endParaRPr>
          </a:p>
          <a:p>
            <a:pPr indent="0" lvl="0" marL="0" rtl="0" algn="l">
              <a:spcBef>
                <a:spcPts val="1200"/>
              </a:spcBef>
              <a:spcAft>
                <a:spcPts val="1200"/>
              </a:spcAft>
              <a:buNone/>
            </a:pPr>
            <a:r>
              <a:rPr b="1" lang="it" sz="1412" u="sng">
                <a:solidFill>
                  <a:srgbClr val="A64D88"/>
                </a:solidFill>
              </a:rPr>
              <a:t>‘Dialetto’ brindisino </a:t>
            </a:r>
            <a:r>
              <a:rPr b="1" lang="it" sz="1412">
                <a:solidFill>
                  <a:srgbClr val="A64D88"/>
                </a:solidFill>
              </a:rPr>
              <a:t>=  </a:t>
            </a:r>
            <a:r>
              <a:rPr lang="it" sz="1200">
                <a:solidFill>
                  <a:srgbClr val="A64D88"/>
                </a:solidFill>
                <a:highlight>
                  <a:srgbClr val="FFFFFF"/>
                </a:highlight>
              </a:rPr>
              <a:t>Il </a:t>
            </a:r>
            <a:r>
              <a:rPr b="1" lang="it" sz="1200">
                <a:solidFill>
                  <a:srgbClr val="A64D88"/>
                </a:solidFill>
                <a:highlight>
                  <a:srgbClr val="FFFFFF"/>
                </a:highlight>
              </a:rPr>
              <a:t>dialetto brindisino</a:t>
            </a:r>
            <a:r>
              <a:rPr lang="it" sz="1200">
                <a:solidFill>
                  <a:srgbClr val="A64D88"/>
                </a:solidFill>
                <a:highlight>
                  <a:srgbClr val="FFFFFF"/>
                </a:highlight>
              </a:rPr>
              <a:t> o </a:t>
            </a:r>
            <a:r>
              <a:rPr b="1" lang="it" sz="1200">
                <a:solidFill>
                  <a:srgbClr val="A64D88"/>
                </a:solidFill>
                <a:highlight>
                  <a:srgbClr val="FFFFFF"/>
                </a:highlight>
              </a:rPr>
              <a:t>dialetto salentino settentrionale</a:t>
            </a:r>
            <a:r>
              <a:rPr baseline="30000" lang="it" sz="1100">
                <a:solidFill>
                  <a:srgbClr val="A64D88"/>
                </a:solidFill>
                <a:highlight>
                  <a:srgbClr val="FFFFFF"/>
                </a:highlight>
                <a:uFill>
                  <a:noFill/>
                </a:uFill>
                <a:hlinkClick r:id="rId29">
                  <a:extLst>
                    <a:ext uri="{A12FA001-AC4F-418D-AE19-62706E023703}">
                      <ahyp:hlinkClr val="tx"/>
                    </a:ext>
                  </a:extLst>
                </a:hlinkClick>
              </a:rPr>
              <a:t>[</a:t>
            </a:r>
            <a:r>
              <a:rPr lang="it" sz="1200">
                <a:solidFill>
                  <a:srgbClr val="A64D88"/>
                </a:solidFill>
                <a:highlight>
                  <a:srgbClr val="FFFFFF"/>
                </a:highlight>
              </a:rPr>
              <a:t> è un </a:t>
            </a:r>
            <a:r>
              <a:rPr lang="it" sz="1200">
                <a:solidFill>
                  <a:srgbClr val="A64D88"/>
                </a:solidFill>
                <a:highlight>
                  <a:srgbClr val="FFFFFF"/>
                </a:highlight>
                <a:uFill>
                  <a:noFill/>
                </a:uFill>
                <a:hlinkClick r:id="rId30">
                  <a:extLst>
                    <a:ext uri="{A12FA001-AC4F-418D-AE19-62706E023703}">
                      <ahyp:hlinkClr val="tx"/>
                    </a:ext>
                  </a:extLst>
                </a:hlinkClick>
              </a:rPr>
              <a:t>dialetto</a:t>
            </a:r>
            <a:r>
              <a:rPr lang="it" sz="1200">
                <a:solidFill>
                  <a:srgbClr val="A64D88"/>
                </a:solidFill>
                <a:highlight>
                  <a:srgbClr val="FFFFFF"/>
                </a:highlight>
              </a:rPr>
              <a:t> parlato a </a:t>
            </a:r>
            <a:r>
              <a:rPr lang="it" sz="1200">
                <a:solidFill>
                  <a:srgbClr val="A64D88"/>
                </a:solidFill>
                <a:highlight>
                  <a:srgbClr val="FFFFFF"/>
                </a:highlight>
                <a:uFill>
                  <a:noFill/>
                </a:uFill>
                <a:hlinkClick r:id="rId31">
                  <a:extLst>
                    <a:ext uri="{A12FA001-AC4F-418D-AE19-62706E023703}">
                      <ahyp:hlinkClr val="tx"/>
                    </a:ext>
                  </a:extLst>
                </a:hlinkClick>
              </a:rPr>
              <a:t>Brindisi</a:t>
            </a:r>
            <a:r>
              <a:rPr lang="it" sz="1200">
                <a:solidFill>
                  <a:srgbClr val="A64D88"/>
                </a:solidFill>
                <a:highlight>
                  <a:srgbClr val="FFFFFF"/>
                </a:highlight>
              </a:rPr>
              <a:t> e in molti comuni limitrofi, oltre che nel versante orientale della </a:t>
            </a:r>
            <a:r>
              <a:rPr lang="it" sz="1200">
                <a:solidFill>
                  <a:srgbClr val="A64D88"/>
                </a:solidFill>
                <a:highlight>
                  <a:srgbClr val="FFFFFF"/>
                </a:highlight>
                <a:uFill>
                  <a:noFill/>
                </a:uFill>
                <a:hlinkClick r:id="rId32">
                  <a:extLst>
                    <a:ext uri="{A12FA001-AC4F-418D-AE19-62706E023703}">
                      <ahyp:hlinkClr val="tx"/>
                    </a:ext>
                  </a:extLst>
                </a:hlinkClick>
              </a:rPr>
              <a:t>Provincia di Taranto</a:t>
            </a:r>
            <a:r>
              <a:rPr lang="it" sz="1200">
                <a:solidFill>
                  <a:srgbClr val="A64D88"/>
                </a:solidFill>
                <a:highlight>
                  <a:srgbClr val="FFFFFF"/>
                </a:highlight>
              </a:rPr>
              <a:t>. </a:t>
            </a:r>
            <a:endParaRPr>
              <a:solidFill>
                <a:srgbClr val="A64D88"/>
              </a:solidFill>
            </a:endParaRPr>
          </a:p>
        </p:txBody>
      </p:sp>
      <p:sp>
        <p:nvSpPr>
          <p:cNvPr id="90" name="Google Shape;90;p18"/>
          <p:cNvSpPr txBox="1"/>
          <p:nvPr>
            <p:ph type="title"/>
          </p:nvPr>
        </p:nvSpPr>
        <p:spPr>
          <a:xfrm>
            <a:off x="311700" y="213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it" sz="3520">
                <a:solidFill>
                  <a:srgbClr val="FF00FF"/>
                </a:solidFill>
                <a:latin typeface="Amatic SC"/>
                <a:ea typeface="Amatic SC"/>
                <a:cs typeface="Amatic SC"/>
                <a:sym typeface="Amatic SC"/>
              </a:rPr>
              <a:t>…e nella nostra 2C!!</a:t>
            </a:r>
            <a:endParaRPr b="1" sz="3520">
              <a:solidFill>
                <a:srgbClr val="FF00FF"/>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it">
                <a:solidFill>
                  <a:srgbClr val="9900FF"/>
                </a:solidFill>
                <a:latin typeface="Impact"/>
                <a:ea typeface="Impact"/>
                <a:cs typeface="Impact"/>
                <a:sym typeface="Impact"/>
              </a:rPr>
              <a:t>1a FASE DELLA NOSTRA ATTIVITA’: </a:t>
            </a:r>
            <a:endParaRPr>
              <a:solidFill>
                <a:srgbClr val="9900FF"/>
              </a:solidFill>
              <a:latin typeface="Impact"/>
              <a:ea typeface="Impact"/>
              <a:cs typeface="Impact"/>
              <a:sym typeface="Impact"/>
            </a:endParaRPr>
          </a:p>
          <a:p>
            <a:pPr indent="0" lvl="0" marL="0" rtl="0" algn="ctr">
              <a:spcBef>
                <a:spcPts val="0"/>
              </a:spcBef>
              <a:spcAft>
                <a:spcPts val="0"/>
              </a:spcAft>
              <a:buNone/>
            </a:pPr>
            <a:r>
              <a:rPr lang="it">
                <a:solidFill>
                  <a:srgbClr val="9900FF"/>
                </a:solidFill>
                <a:latin typeface="Impact"/>
                <a:ea typeface="Impact"/>
                <a:cs typeface="Impact"/>
                <a:sym typeface="Impact"/>
              </a:rPr>
              <a:t>la proposta alla classe</a:t>
            </a:r>
            <a:endParaRPr>
              <a:solidFill>
                <a:srgbClr val="9900FF"/>
              </a:solidFill>
              <a:latin typeface="Impact"/>
              <a:ea typeface="Impact"/>
              <a:cs typeface="Impact"/>
              <a:sym typeface="Impact"/>
            </a:endParaRPr>
          </a:p>
        </p:txBody>
      </p:sp>
      <p:sp>
        <p:nvSpPr>
          <p:cNvPr id="96" name="Google Shape;96;p1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97" name="Google Shape;97;p1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98" name="Google Shape;98;p19" title="sagoma.png"/>
          <p:cNvPicPr preferRelativeResize="0"/>
          <p:nvPr/>
        </p:nvPicPr>
        <p:blipFill>
          <a:blip r:embed="rId3">
            <a:alphaModFix/>
          </a:blip>
          <a:stretch>
            <a:fillRect/>
          </a:stretch>
        </p:blipFill>
        <p:spPr>
          <a:xfrm>
            <a:off x="4729400" y="161925"/>
            <a:ext cx="3837000" cy="49782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143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9900FF"/>
                </a:solidFill>
                <a:latin typeface="Impact"/>
                <a:ea typeface="Impact"/>
                <a:cs typeface="Impact"/>
                <a:sym typeface="Impact"/>
              </a:rPr>
              <a:t>2a FASE: la risposta dei ragazzi presentata alla classe</a:t>
            </a:r>
            <a:endParaRPr>
              <a:solidFill>
                <a:srgbClr val="9900FF"/>
              </a:solidFill>
              <a:latin typeface="Impact"/>
              <a:ea typeface="Impact"/>
              <a:cs typeface="Impact"/>
              <a:sym typeface="Impact"/>
            </a:endParaRPr>
          </a:p>
        </p:txBody>
      </p:sp>
      <p:sp>
        <p:nvSpPr>
          <p:cNvPr id="104" name="Google Shape;104;p20"/>
          <p:cNvSpPr txBox="1"/>
          <p:nvPr>
            <p:ph idx="1" type="body"/>
          </p:nvPr>
        </p:nvSpPr>
        <p:spPr>
          <a:xfrm>
            <a:off x="311700" y="1221413"/>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0" title="26C1254D-CB41-4824-8B21-6141831A51C9.jpeg"/>
          <p:cNvPicPr preferRelativeResize="0"/>
          <p:nvPr/>
        </p:nvPicPr>
        <p:blipFill>
          <a:blip r:embed="rId3">
            <a:alphaModFix/>
          </a:blip>
          <a:stretch>
            <a:fillRect/>
          </a:stretch>
        </p:blipFill>
        <p:spPr>
          <a:xfrm>
            <a:off x="195725" y="715725"/>
            <a:ext cx="3628224" cy="4427776"/>
          </a:xfrm>
          <a:prstGeom prst="rect">
            <a:avLst/>
          </a:prstGeom>
          <a:noFill/>
          <a:ln>
            <a:noFill/>
          </a:ln>
        </p:spPr>
      </p:pic>
      <p:sp>
        <p:nvSpPr>
          <p:cNvPr id="106" name="Google Shape;106;p20"/>
          <p:cNvSpPr txBox="1"/>
          <p:nvPr/>
        </p:nvSpPr>
        <p:spPr>
          <a:xfrm>
            <a:off x="-148675" y="829375"/>
            <a:ext cx="476400" cy="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7" name="Google Shape;107;p20"/>
          <p:cNvSpPr txBox="1"/>
          <p:nvPr/>
        </p:nvSpPr>
        <p:spPr>
          <a:xfrm>
            <a:off x="257900" y="829375"/>
            <a:ext cx="27414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200">
                <a:solidFill>
                  <a:srgbClr val="0000FF"/>
                </a:solidFill>
              </a:rPr>
              <a:t>K.a., nato in Italia da genitori albanesi, si presenta molto timidamente ai compagni in lingua madre. Non vuole aggiungere </a:t>
            </a:r>
            <a:r>
              <a:rPr b="1" lang="it" sz="1200">
                <a:solidFill>
                  <a:srgbClr val="0000FF"/>
                </a:solidFill>
              </a:rPr>
              <a:t>commenti</a:t>
            </a:r>
            <a:r>
              <a:rPr b="1" lang="it" sz="1200">
                <a:solidFill>
                  <a:srgbClr val="0000FF"/>
                </a:solidFill>
              </a:rPr>
              <a:t>.</a:t>
            </a:r>
            <a:endParaRPr b="1" sz="1200">
              <a:solidFill>
                <a:srgbClr val="0000FF"/>
              </a:solidFill>
            </a:endParaRPr>
          </a:p>
        </p:txBody>
      </p:sp>
      <p:sp>
        <p:nvSpPr>
          <p:cNvPr id="108" name="Google Shape;108;p20"/>
          <p:cNvSpPr txBox="1"/>
          <p:nvPr/>
        </p:nvSpPr>
        <p:spPr>
          <a:xfrm>
            <a:off x="5113300" y="817750"/>
            <a:ext cx="185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endParaRPr>
          </a:p>
        </p:txBody>
      </p:sp>
      <p:sp>
        <p:nvSpPr>
          <p:cNvPr id="109" name="Google Shape;109;p20"/>
          <p:cNvSpPr txBox="1"/>
          <p:nvPr/>
        </p:nvSpPr>
        <p:spPr>
          <a:xfrm>
            <a:off x="5113300" y="1735400"/>
            <a:ext cx="2741400" cy="11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0" name="Google Shape;110;p20"/>
          <p:cNvSpPr txBox="1"/>
          <p:nvPr/>
        </p:nvSpPr>
        <p:spPr>
          <a:xfrm>
            <a:off x="4741600" y="2002575"/>
            <a:ext cx="3531300" cy="20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0000FF"/>
                </a:solidFill>
              </a:rPr>
              <a:t>L.r. nato in Italia da genitori rumeni, non presenta ‘la sagoma’ né vuole parlare ai compagni in lingua madre. Dice: ‘Non me la sento’ (cito testualmente).</a:t>
            </a:r>
            <a:endParaRPr b="1">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title="E500CCBF-FCCF-4E56-BE60-131E8E99A1BE.jpeg"/>
          <p:cNvPicPr preferRelativeResize="0"/>
          <p:nvPr/>
        </p:nvPicPr>
        <p:blipFill>
          <a:blip r:embed="rId3">
            <a:alphaModFix/>
          </a:blip>
          <a:stretch>
            <a:fillRect/>
          </a:stretch>
        </p:blipFill>
        <p:spPr>
          <a:xfrm>
            <a:off x="152400" y="152400"/>
            <a:ext cx="3629027" cy="4838702"/>
          </a:xfrm>
          <a:prstGeom prst="rect">
            <a:avLst/>
          </a:prstGeom>
          <a:noFill/>
          <a:ln>
            <a:noFill/>
          </a:ln>
        </p:spPr>
      </p:pic>
      <p:sp>
        <p:nvSpPr>
          <p:cNvPr id="116" name="Google Shape;116;p21"/>
          <p:cNvSpPr txBox="1"/>
          <p:nvPr/>
        </p:nvSpPr>
        <p:spPr>
          <a:xfrm>
            <a:off x="269500" y="152400"/>
            <a:ext cx="2334900" cy="16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100">
                <a:solidFill>
                  <a:srgbClr val="0000FF"/>
                </a:solidFill>
              </a:rPr>
              <a:t>A.r. nato in Italia da genitori rumeni, presenta il proverbio qui a fianco (in basso, in blu). Legge e spiega il significato, sottolineando che il rumeno ‘è difficile’ (cit.)</a:t>
            </a:r>
            <a:endParaRPr b="1" sz="1100">
              <a:solidFill>
                <a:srgbClr val="0000FF"/>
              </a:solidFill>
            </a:endParaRPr>
          </a:p>
          <a:p>
            <a:pPr indent="0" lvl="0" marL="0" rtl="0" algn="l">
              <a:spcBef>
                <a:spcPts val="0"/>
              </a:spcBef>
              <a:spcAft>
                <a:spcPts val="0"/>
              </a:spcAft>
              <a:buNone/>
            </a:pPr>
            <a:r>
              <a:t/>
            </a:r>
            <a:endParaRPr b="1" sz="1800">
              <a:solidFill>
                <a:srgbClr val="0000FF"/>
              </a:solidFill>
            </a:endParaRPr>
          </a:p>
        </p:txBody>
      </p:sp>
      <p:pic>
        <p:nvPicPr>
          <p:cNvPr id="117" name="Google Shape;117;p21" title="D271A2AB-87F7-464A-ADC1-C2A6BBD3388A.jpeg"/>
          <p:cNvPicPr preferRelativeResize="0"/>
          <p:nvPr/>
        </p:nvPicPr>
        <p:blipFill>
          <a:blip r:embed="rId4">
            <a:alphaModFix/>
          </a:blip>
          <a:stretch>
            <a:fillRect/>
          </a:stretch>
        </p:blipFill>
        <p:spPr>
          <a:xfrm>
            <a:off x="3933827" y="152400"/>
            <a:ext cx="5057772" cy="37933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